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0" r:id="rId1"/>
  </p:sldMasterIdLst>
  <p:notesMasterIdLst>
    <p:notesMasterId r:id="rId25"/>
  </p:notesMasterIdLst>
  <p:sldIdLst>
    <p:sldId id="256" r:id="rId2"/>
    <p:sldId id="270" r:id="rId3"/>
    <p:sldId id="267" r:id="rId4"/>
    <p:sldId id="259" r:id="rId5"/>
    <p:sldId id="271" r:id="rId6"/>
    <p:sldId id="277" r:id="rId7"/>
    <p:sldId id="273" r:id="rId8"/>
    <p:sldId id="278" r:id="rId9"/>
    <p:sldId id="272" r:id="rId10"/>
    <p:sldId id="283" r:id="rId11"/>
    <p:sldId id="279" r:id="rId12"/>
    <p:sldId id="284" r:id="rId13"/>
    <p:sldId id="282" r:id="rId14"/>
    <p:sldId id="286" r:id="rId15"/>
    <p:sldId id="295" r:id="rId16"/>
    <p:sldId id="287" r:id="rId17"/>
    <p:sldId id="289" r:id="rId18"/>
    <p:sldId id="296" r:id="rId19"/>
    <p:sldId id="292" r:id="rId20"/>
    <p:sldId id="293" r:id="rId21"/>
    <p:sldId id="291" r:id="rId22"/>
    <p:sldId id="290" r:id="rId23"/>
    <p:sldId id="266" r:id="rId24"/>
  </p:sldIdLst>
  <p:sldSz cx="9144000" cy="6858000" type="screen4x3"/>
  <p:notesSz cx="6742113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Надежда" initials="Н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81" d="100"/>
          <a:sy n="81" d="100"/>
        </p:scale>
        <p:origin x="1502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19DEAC-C2BD-4298-9F80-594ABE8AA23D}" type="datetimeFigureOut">
              <a:rPr lang="ru-RU" smtClean="0"/>
              <a:pPr/>
              <a:t>11.12.2023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39775"/>
            <a:ext cx="4935537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4212" y="4689515"/>
            <a:ext cx="5393690" cy="44426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8971" y="9377316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3CB7A7-592F-4356-942F-DC5D7A308D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62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B87133-57A8-4398-BC2F-A0D082894513}" type="slidenum">
              <a:rPr lang="en-US" altLang="ru-RU"/>
              <a:pPr/>
              <a:t>7</a:t>
            </a:fld>
            <a:endParaRPr lang="en-US" altLang="ru-RU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75" y="739775"/>
            <a:ext cx="4935538" cy="3703638"/>
          </a:xfrm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ru-RU"/>
              <a:t>Content Layouts</a:t>
            </a:r>
          </a:p>
        </p:txBody>
      </p:sp>
    </p:spTree>
    <p:extLst>
      <p:ext uri="{BB962C8B-B14F-4D97-AF65-F5344CB8AC3E}">
        <p14:creationId xmlns:p14="http://schemas.microsoft.com/office/powerpoint/2010/main" val="23563784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B87133-57A8-4398-BC2F-A0D082894513}" type="slidenum">
              <a:rPr lang="en-US" altLang="ru-RU"/>
              <a:pPr/>
              <a:t>19</a:t>
            </a:fld>
            <a:endParaRPr lang="en-US" altLang="ru-RU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75" y="739775"/>
            <a:ext cx="4935538" cy="3703638"/>
          </a:xfrm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ru-RU"/>
              <a:t>Content Layouts</a:t>
            </a:r>
          </a:p>
        </p:txBody>
      </p:sp>
    </p:spTree>
    <p:extLst>
      <p:ext uri="{BB962C8B-B14F-4D97-AF65-F5344CB8AC3E}">
        <p14:creationId xmlns:p14="http://schemas.microsoft.com/office/powerpoint/2010/main" val="7103034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F7B14AF-D76D-490F-BD32-EC6522A2A565}" type="datetime1">
              <a:rPr lang="ru-RU" smtClean="0"/>
              <a:pPr/>
              <a:t>11.12.2023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992E-354A-4154-A791-82BD39A07D11}" type="datetime1">
              <a:rPr lang="ru-RU" smtClean="0"/>
              <a:pPr/>
              <a:t>11.12.2023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33516-041F-4CC7-9A42-F28A3132E9A2}" type="datetime1">
              <a:rPr lang="ru-RU" smtClean="0"/>
              <a:pPr/>
              <a:t>11.12.2023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5257582-26C2-4143-9C44-D0D78E356BFB}" type="datetime1">
              <a:rPr lang="ru-RU" smtClean="0"/>
              <a:pPr/>
              <a:t>11.12.2023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27F4A19-3A96-49AC-AC11-BADCAF7BB3D6}" type="datetime1">
              <a:rPr lang="ru-RU" smtClean="0"/>
              <a:pPr/>
              <a:t>11.12.2023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D3214-E09C-4A53-BE2A-6859CC393A72}" type="datetime1">
              <a:rPr lang="ru-RU" smtClean="0"/>
              <a:pPr/>
              <a:t>11.12.2023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E90EC-D216-401A-8D32-FBB2327012F8}" type="datetime1">
              <a:rPr lang="ru-RU" smtClean="0"/>
              <a:pPr/>
              <a:t>11.12.2023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26A6881-CC77-414E-9AF1-3871A5C23151}" type="datetime1">
              <a:rPr lang="ru-RU" smtClean="0"/>
              <a:pPr/>
              <a:t>11.12.2023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E0BA3-5A7C-4C2C-9DD1-1D3A620B9E02}" type="datetime1">
              <a:rPr lang="ru-RU" smtClean="0"/>
              <a:pPr/>
              <a:t>11.12.2023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1078C29-7510-4F7A-9498-778AE7AB0930}" type="datetime1">
              <a:rPr lang="ru-RU" smtClean="0"/>
              <a:pPr/>
              <a:t>11.12.2023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01A2C28-FFD9-4B7D-8C1F-29340F0CD92D}" type="datetime1">
              <a:rPr lang="ru-RU" smtClean="0"/>
              <a:pPr/>
              <a:t>11.12.2023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2ECFD22-71D0-4CBA-9E12-F8533BE08871}" type="datetime1">
              <a:rPr lang="ru-RU" smtClean="0"/>
              <a:pPr/>
              <a:t>11.12.2023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med"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edu.tatar.ru/tukaj/st-abdulovo/dou" TargetMode="External"/><Relationship Id="rId2" Type="http://schemas.openxmlformats.org/officeDocument/2006/relationships/hyperlink" Target="http://ds-malyshok.ru/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00298" y="1785926"/>
            <a:ext cx="6215106" cy="4286280"/>
          </a:xfrm>
        </p:spPr>
        <p:txBody>
          <a:bodyPr>
            <a:normAutofit fontScale="90000"/>
          </a:bodyPr>
          <a:lstStyle/>
          <a:p>
            <a:pPr algn="ctr" eaLnBrk="0" hangingPunct="0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2C0FDB"/>
                </a:solidFill>
                <a:latin typeface="Georgia" pitchFamily="18" charset="0"/>
              </a:rPr>
              <a:t/>
            </a:r>
            <a:br>
              <a:rPr lang="ru-RU" sz="2000" b="1" dirty="0" smtClean="0">
                <a:solidFill>
                  <a:srgbClr val="2C0FDB"/>
                </a:solidFill>
                <a:latin typeface="Georgia" pitchFamily="18" charset="0"/>
              </a:rPr>
            </a:br>
            <a:r>
              <a:rPr lang="ru-RU" sz="2000" b="1" dirty="0" smtClean="0">
                <a:solidFill>
                  <a:srgbClr val="2C0FDB"/>
                </a:solidFill>
                <a:latin typeface="Georgia" pitchFamily="18" charset="0"/>
              </a:rPr>
              <a:t/>
            </a:r>
            <a:br>
              <a:rPr lang="ru-RU" sz="2000" b="1" dirty="0" smtClean="0">
                <a:solidFill>
                  <a:srgbClr val="2C0FDB"/>
                </a:solidFill>
                <a:latin typeface="Georgia" pitchFamily="18" charset="0"/>
              </a:rPr>
            </a:b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Краткая презентация образовательной программы МБДОУ – детский сад «</a:t>
            </a:r>
            <a:r>
              <a:rPr lang="ru-RU" sz="3600" dirty="0" err="1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Гульчачак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»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</a:br>
            <a:r>
              <a:rPr lang="ru-RU" b="1" dirty="0" smtClean="0">
                <a:solidFill>
                  <a:srgbClr val="2C0FDB"/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rgbClr val="2C0FDB"/>
                </a:solidFill>
                <a:latin typeface="Georgia" pitchFamily="18" charset="0"/>
              </a:rPr>
            </a:br>
            <a:r>
              <a:rPr lang="ru-RU" sz="1600" b="1" dirty="0" smtClean="0">
                <a:solidFill>
                  <a:srgbClr val="2C0FDB"/>
                </a:solidFill>
                <a:latin typeface="Georgia" pitchFamily="18" charset="0"/>
              </a:rPr>
              <a:t>с. </a:t>
            </a:r>
            <a:r>
              <a:rPr lang="ru-RU" sz="1600" dirty="0" smtClean="0">
                <a:solidFill>
                  <a:srgbClr val="2C0FDB"/>
                </a:solidFill>
                <a:latin typeface="Georgia" pitchFamily="18" charset="0"/>
              </a:rPr>
              <a:t>Старое </a:t>
            </a:r>
            <a:r>
              <a:rPr lang="ru-RU" sz="1600" dirty="0" err="1" smtClean="0">
                <a:solidFill>
                  <a:srgbClr val="2C0FDB"/>
                </a:solidFill>
                <a:latin typeface="Georgia" pitchFamily="18" charset="0"/>
              </a:rPr>
              <a:t>Абдулово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2023</a:t>
            </a:r>
            <a:b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5"/>
          <p:cNvSpPr>
            <a:spLocks noChangeArrowheads="1"/>
          </p:cNvSpPr>
          <p:nvPr/>
        </p:nvSpPr>
        <p:spPr bwMode="auto">
          <a:xfrm>
            <a:off x="1571604" y="571480"/>
            <a:ext cx="7358114" cy="1561376"/>
          </a:xfrm>
          <a:prstGeom prst="horizontalScroll">
            <a:avLst>
              <a:gd name="adj" fmla="val 12500"/>
            </a:avLst>
          </a:prstGeom>
          <a:solidFill>
            <a:srgbClr val="FFFFFF">
              <a:alpha val="0"/>
            </a:srgbClr>
          </a:solidFill>
          <a:ln w="158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 eaLnBrk="0" hangingPunct="0">
              <a:tabLst>
                <a:tab pos="3819525" algn="l"/>
              </a:tabLst>
            </a:pPr>
            <a:r>
              <a:rPr lang="ru-RU" b="1" dirty="0" smtClean="0">
                <a:latin typeface="Georgia" pitchFamily="18" charset="0"/>
                <a:cs typeface="Times New Roman" pitchFamily="18" charset="0"/>
              </a:rPr>
              <a:t>Муниципальное бюджетное дошкольное образовательное учреждение  - детский сад «</a:t>
            </a:r>
            <a:r>
              <a:rPr lang="ru-RU" b="1" dirty="0" err="1" smtClean="0">
                <a:latin typeface="Georgia" pitchFamily="18" charset="0"/>
                <a:cs typeface="Times New Roman" pitchFamily="18" charset="0"/>
              </a:rPr>
              <a:t>Гульчачак</a:t>
            </a:r>
            <a:r>
              <a:rPr lang="ru-RU" b="1" dirty="0" smtClean="0">
                <a:latin typeface="Georgia" pitchFamily="18" charset="0"/>
                <a:cs typeface="Times New Roman" pitchFamily="18" charset="0"/>
              </a:rPr>
              <a:t>» Тукаевского муниципального района </a:t>
            </a:r>
          </a:p>
          <a:p>
            <a:pPr algn="ctr" eaLnBrk="0" hangingPunct="0">
              <a:tabLst>
                <a:tab pos="3819525" algn="l"/>
              </a:tabLst>
            </a:pPr>
            <a:r>
              <a:rPr lang="ru-RU" b="1" dirty="0" smtClean="0">
                <a:latin typeface="Georgia" pitchFamily="18" charset="0"/>
                <a:cs typeface="Times New Roman" pitchFamily="18" charset="0"/>
              </a:rPr>
              <a:t>Республики Татарстан</a:t>
            </a:r>
          </a:p>
          <a:p>
            <a:pPr algn="ctr" eaLnBrk="0" hangingPunct="0">
              <a:tabLst>
                <a:tab pos="3819525" algn="l"/>
              </a:tabLst>
            </a:pPr>
            <a:endParaRPr lang="ru-RU" sz="2000" b="1" dirty="0" smtClean="0"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2587127" y="440093"/>
            <a:ext cx="4069704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tabLst>
                <a:tab pos="3819525" algn="l"/>
              </a:tabLs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3819525" algn="l"/>
              </a:tabLst>
            </a:pP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1122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i="1" dirty="0" smtClean="0"/>
              <a:t>Целевые ориентиры </a:t>
            </a:r>
            <a:br>
              <a:rPr lang="ru-RU" sz="2200" b="1" i="1" dirty="0" smtClean="0"/>
            </a:br>
            <a:r>
              <a:rPr lang="ru-RU" sz="2200" b="1" i="1" dirty="0" smtClean="0"/>
              <a:t>на этапе завершения дошкольного образования: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44" y="857232"/>
            <a:ext cx="8501122" cy="5786478"/>
          </a:xfrm>
        </p:spPr>
        <p:txBody>
          <a:bodyPr>
            <a:noAutofit/>
          </a:bodyPr>
          <a:lstStyle/>
          <a:p>
            <a:pPr lvl="0" algn="just">
              <a:spcBef>
                <a:spcPts val="0"/>
              </a:spcBef>
            </a:pPr>
            <a:r>
              <a:rPr lang="ru-RU" sz="1300" b="1" dirty="0" smtClean="0">
                <a:solidFill>
                  <a:srgbClr val="0070C0"/>
                </a:solidFill>
              </a:rPr>
              <a:t>Ребенок овладевает основными культурными средствами, способами деятельности, проявляет инициативу и самостоятельность в разных видах деятельности — игре, общении, познавательно-исследовательской деятельности, конструировании и др.; способен выбирать себе род занятий, участников по совместной деятельности.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/>
              <a:t>Ребенок обладает установкой положительного отношения к миру, к разным видам труда, другим людям и самому себе, обладает чувством собственного достоинства; активно взаимодействует со сверстниками и взрослыми, участвует в совместных играх.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>
                <a:solidFill>
                  <a:srgbClr val="0070C0"/>
                </a:solidFill>
              </a:rPr>
              <a:t>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чувство веры в себя, старается разрешать конфликты. Умеет выражать и отстаивать свою позицию по разным вопросам.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/>
              <a:t>Способен сотрудничать и выполнять как лидерские, так и исполнительские функции в совместной деятельности.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>
                <a:solidFill>
                  <a:srgbClr val="0070C0"/>
                </a:solidFill>
              </a:rPr>
              <a:t>Понимает, что все люди равны вне зависимости от их социального происхождения, этнической принадлежности, религиозных и других верований, их физических и психических особенностей.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/>
              <a:t>Проявляет </a:t>
            </a:r>
            <a:r>
              <a:rPr lang="ru-RU" sz="1300" b="1" dirty="0" err="1" smtClean="0"/>
              <a:t>эмпатию</a:t>
            </a:r>
            <a:r>
              <a:rPr lang="ru-RU" sz="1300" b="1" dirty="0" smtClean="0"/>
              <a:t> по отношению к другим людям, готовность прийти на помощь тем, кто в этом нуждается.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>
                <a:solidFill>
                  <a:srgbClr val="0070C0"/>
                </a:solidFill>
              </a:rPr>
              <a:t>Проявляет умение слышать других и стремление быть понятым другими.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/>
              <a:t>Ребенок обладает развитым воображением, которое реализуется в разных видах деятельности, и прежде всего в игре; владеет разными формами и видами игры, различает условную и реальную ситуации; умеет подчиняться разным правилам и социальным нормам. Умеет распознавать различные ситуации и адекватно их оценивать.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>
                <a:solidFill>
                  <a:srgbClr val="0070C0"/>
                </a:solidFill>
              </a:rPr>
              <a:t>Ребенок достаточно хорошо владеет устной речью, может выражать свои мысли и желания, использовать речь для выражения своих мыслей, чувств и желаний, построения речевого высказывания в ситуации общения, выделять звуки в словах, у ребенка </a:t>
            </a:r>
          </a:p>
          <a:p>
            <a:pPr lvl="0" algn="just">
              <a:spcBef>
                <a:spcPts val="0"/>
              </a:spcBef>
              <a:buNone/>
            </a:pPr>
            <a:r>
              <a:rPr lang="ru-RU" sz="1300" b="1" dirty="0" smtClean="0">
                <a:solidFill>
                  <a:srgbClr val="0070C0"/>
                </a:solidFill>
              </a:rPr>
              <a:t>      складываются предпосылки грамотности.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/>
              <a:t>У ребенка развита крупная и мелкая моторика; он подвижен, вынослив, владеет основными движениями, может контролировать свои движения и управлять ими.</a:t>
            </a:r>
          </a:p>
          <a:p>
            <a:pPr>
              <a:spcBef>
                <a:spcPts val="0"/>
              </a:spcBef>
            </a:pPr>
            <a:endParaRPr lang="ru-RU" sz="9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214282" y="500042"/>
            <a:ext cx="8072494" cy="6143668"/>
          </a:xfrm>
        </p:spPr>
        <p:txBody>
          <a:bodyPr>
            <a:normAutofit fontScale="47500" lnSpcReduction="20000"/>
          </a:bodyPr>
          <a:lstStyle/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rgbClr val="0070C0"/>
                </a:solidFill>
              </a:rPr>
              <a:t>Ребенок способен к волевым усилиям, может следовать социальным нормам поведения и правилам в разных видах деятельности, во взаимоотношениях со взрослыми и сверстниками, может соблюдать правила безопасного поведения и навыки личной гигиены.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/>
              <a:t>Проявляет ответственность за начатое дело.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rgbClr val="0070C0"/>
                </a:solidFill>
              </a:rPr>
              <a:t>Ребенок проявляет любознательность, задает вопросы взрослым и сверстникам, интересуется причинно-следственными связями, пытается самостоятельно придумывать объяснения явлениям природы и поступкам людей; склонен наблюдать, экспериментировать. Обладает начальными знаниями о себе, о природном и социальном мире, в котором он живет;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т.п.; способен к принятию собственных решений, опираясь на свои знания и умения в различных видах деятельности.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/>
              <a:t>Открыт новому, то есть проявляет желание узнавать новое, самостоятельно добывать новые знания; положительно относится к обучению в школе.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rgbClr val="0070C0"/>
                </a:solidFill>
              </a:rPr>
              <a:t>Проявляет уважение к жизни (в различных ее формах) и заботу об окружающей среде.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/>
              <a:t>Эмоционально отзывается на красоту окружающего мира, произведения народного и профессионального искусства (музыку, танцы, театральную деятельность, изобразительную деятельность и т. д.).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rgbClr val="0070C0"/>
                </a:solidFill>
              </a:rPr>
              <a:t>Проявляет патриотические чувства, ощущает гордость за свою страну, ее достижения, имеет представление о ее географическом разнообразии, многонациональности, важнейших исторических событиях.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/>
              <a:t>Имеет первичные представления о себе, семье, традиционных семейных ценностях, включая традиционные </a:t>
            </a:r>
            <a:r>
              <a:rPr lang="ru-RU" sz="2700" b="1" dirty="0" err="1" smtClean="0"/>
              <a:t>гендерные</a:t>
            </a:r>
            <a:r>
              <a:rPr lang="ru-RU" sz="2700" b="1" dirty="0" smtClean="0"/>
              <a:t> ориентации, проявляет уважение к своему и противоположному полу.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rgbClr val="0070C0"/>
                </a:solidFill>
              </a:rPr>
              <a:t>Соблюдает элементарные общепринятые нормы, имеет первичные ценностные представления о том, «что такое хорошо и что такое плохо», стремится поступать хорошо; проявляет уважение к старшим и заботу о младших.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/>
              <a:t>Имеет начальные представления о здоровом образе жизни. Воспринимает здоровый образ жизни как ценность.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4032"/>
          </a:xfrm>
        </p:spPr>
        <p:txBody>
          <a:bodyPr/>
          <a:lstStyle/>
          <a:p>
            <a:pPr algn="ctr"/>
            <a:r>
              <a:rPr lang="ru-RU" b="1" dirty="0" smtClean="0"/>
              <a:t>Содержательный раздел: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908720"/>
            <a:ext cx="8072494" cy="5565232"/>
          </a:xfrm>
        </p:spPr>
        <p:txBody>
          <a:bodyPr anchor="ctr">
            <a:normAutofit fontScale="85000" lnSpcReduction="20000"/>
          </a:bodyPr>
          <a:lstStyle/>
          <a:p>
            <a:pPr algn="just"/>
            <a:endParaRPr lang="en-US" b="1" dirty="0" smtClean="0"/>
          </a:p>
          <a:p>
            <a:pPr algn="just"/>
            <a:r>
              <a:rPr lang="ru-RU" b="1" dirty="0" smtClean="0"/>
              <a:t>Содержательный раздел </a:t>
            </a:r>
            <a:r>
              <a:rPr lang="ru-RU" dirty="0" smtClean="0"/>
              <a:t>представляет общее содержание Программы, обеспечивающее полноценное развитие личности детей.</a:t>
            </a:r>
          </a:p>
          <a:p>
            <a:pPr algn="just"/>
            <a:r>
              <a:rPr lang="ru-RU" dirty="0" smtClean="0"/>
              <a:t> В него входит:</a:t>
            </a:r>
          </a:p>
          <a:p>
            <a:pPr algn="just">
              <a:buNone/>
            </a:pPr>
            <a:r>
              <a:rPr lang="ru-RU" dirty="0" smtClean="0"/>
              <a:t>- описание образовательной деятельности в соответствии с</a:t>
            </a:r>
          </a:p>
          <a:p>
            <a:pPr algn="just">
              <a:buNone/>
            </a:pPr>
            <a:r>
              <a:rPr lang="ru-RU" dirty="0" smtClean="0"/>
              <a:t>направлениями развития ребенка, представленными в пяти</a:t>
            </a:r>
          </a:p>
          <a:p>
            <a:pPr algn="just">
              <a:buNone/>
            </a:pPr>
            <a:r>
              <a:rPr lang="ru-RU" dirty="0" smtClean="0"/>
              <a:t>образовательных областях;</a:t>
            </a:r>
          </a:p>
          <a:p>
            <a:pPr lvl="0" algn="just">
              <a:buClr>
                <a:srgbClr val="FE8637"/>
              </a:buClr>
              <a:buNone/>
            </a:pPr>
            <a:r>
              <a:rPr lang="ru-RU" dirty="0" smtClean="0">
                <a:solidFill>
                  <a:prstClr val="black"/>
                </a:solidFill>
              </a:rPr>
              <a:t>- вариативная </a:t>
            </a:r>
            <a:r>
              <a:rPr lang="ru-RU" dirty="0">
                <a:solidFill>
                  <a:prstClr val="black"/>
                </a:solidFill>
              </a:rPr>
              <a:t>часть </a:t>
            </a:r>
            <a:r>
              <a:rPr lang="ru-RU" dirty="0" smtClean="0">
                <a:solidFill>
                  <a:prstClr val="black"/>
                </a:solidFill>
              </a:rPr>
              <a:t>программы</a:t>
            </a:r>
            <a:r>
              <a:rPr lang="ru-RU" dirty="0">
                <a:solidFill>
                  <a:prstClr val="black"/>
                </a:solidFill>
              </a:rPr>
              <a:t>;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- описание вариативных форм, способов, методов и средств реализации программы;</a:t>
            </a:r>
          </a:p>
          <a:p>
            <a:pPr marL="0" indent="0" algn="just">
              <a:buNone/>
            </a:pPr>
            <a:r>
              <a:rPr lang="ru-RU" dirty="0" smtClean="0"/>
              <a:t>- особенности образовательной деятельности разных культурных видов и культурных практик;</a:t>
            </a:r>
          </a:p>
          <a:p>
            <a:pPr marL="0" indent="0" algn="just">
              <a:buNone/>
            </a:pPr>
            <a:r>
              <a:rPr lang="ru-RU" dirty="0" smtClean="0"/>
              <a:t>- способы и направления поддержки детской инициативы;</a:t>
            </a:r>
          </a:p>
          <a:p>
            <a:pPr marL="0" indent="0" algn="just">
              <a:buNone/>
            </a:pPr>
            <a:r>
              <a:rPr lang="ru-RU" dirty="0" smtClean="0"/>
              <a:t>- взаимодействие педагогического коллектива с семьями воспитанников;</a:t>
            </a:r>
          </a:p>
          <a:p>
            <a:pPr marL="0" indent="0" algn="just">
              <a:buNone/>
            </a:pPr>
            <a:r>
              <a:rPr lang="ru-RU" dirty="0" smtClean="0"/>
              <a:t>- направления и задачи коррекционно-развивающей работы;</a:t>
            </a:r>
          </a:p>
          <a:p>
            <a:pPr marL="0" indent="0" algn="just">
              <a:buNone/>
            </a:pPr>
            <a:r>
              <a:rPr lang="ru-RU" dirty="0" smtClean="0"/>
              <a:t>- Федеральная  рабочая программа воспитания;</a:t>
            </a:r>
          </a:p>
          <a:p>
            <a:pPr algn="just">
              <a:buNone/>
            </a:pPr>
            <a:endParaRPr lang="ru-RU" dirty="0" smtClean="0"/>
          </a:p>
          <a:p>
            <a:pPr algn="just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000099"/>
                </a:solidFill>
              </a:rPr>
              <a:t>Образовательные области, обеспечивающие разностороннее развитие детей по ФГОС ДО:</a:t>
            </a:r>
            <a:endParaRPr lang="ru-RU" sz="2800" b="1" dirty="0">
              <a:solidFill>
                <a:srgbClr val="000099"/>
              </a:solidFill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2843212" y="1844675"/>
            <a:ext cx="3586175" cy="719138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Физическое развитие</a:t>
            </a:r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5000628" y="4786322"/>
            <a:ext cx="2928958" cy="1223963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Художественно-</a:t>
            </a:r>
          </a:p>
          <a:p>
            <a:pPr algn="ctr"/>
            <a:r>
              <a:rPr lang="ru-RU" sz="2400" b="1" dirty="0"/>
              <a:t>эстетическое </a:t>
            </a:r>
          </a:p>
          <a:p>
            <a:pPr algn="ctr"/>
            <a:r>
              <a:rPr lang="ru-RU" sz="2400" b="1" dirty="0"/>
              <a:t>развитие</a:t>
            </a:r>
          </a:p>
        </p:txBody>
      </p:sp>
      <p:sp>
        <p:nvSpPr>
          <p:cNvPr id="24585" name="Rectangle 9"/>
          <p:cNvSpPr>
            <a:spLocks noChangeArrowheads="1"/>
          </p:cNvSpPr>
          <p:nvPr/>
        </p:nvSpPr>
        <p:spPr bwMode="auto">
          <a:xfrm>
            <a:off x="5143504" y="3071810"/>
            <a:ext cx="3446469" cy="1214446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dirty="0"/>
              <a:t> </a:t>
            </a:r>
            <a:r>
              <a:rPr lang="ru-RU" sz="2400" b="1" dirty="0"/>
              <a:t>Познавательное </a:t>
            </a:r>
          </a:p>
          <a:p>
            <a:pPr algn="ctr"/>
            <a:r>
              <a:rPr lang="ru-RU" sz="2400" b="1" dirty="0"/>
              <a:t>развитие</a:t>
            </a:r>
          </a:p>
        </p:txBody>
      </p:sp>
      <p:sp>
        <p:nvSpPr>
          <p:cNvPr id="24586" name="Rectangle 10"/>
          <p:cNvSpPr>
            <a:spLocks noChangeArrowheads="1"/>
          </p:cNvSpPr>
          <p:nvPr/>
        </p:nvSpPr>
        <p:spPr bwMode="auto">
          <a:xfrm>
            <a:off x="1857356" y="4714884"/>
            <a:ext cx="2592388" cy="1285884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Речевое </a:t>
            </a:r>
          </a:p>
          <a:p>
            <a:pPr algn="ctr"/>
            <a:r>
              <a:rPr lang="ru-RU" sz="2400" b="1" dirty="0"/>
              <a:t>развитие</a:t>
            </a:r>
          </a:p>
        </p:txBody>
      </p:sp>
      <p:sp>
        <p:nvSpPr>
          <p:cNvPr id="24587" name="Rectangle 11"/>
          <p:cNvSpPr>
            <a:spLocks noChangeArrowheads="1"/>
          </p:cNvSpPr>
          <p:nvPr/>
        </p:nvSpPr>
        <p:spPr bwMode="auto">
          <a:xfrm>
            <a:off x="285720" y="3071810"/>
            <a:ext cx="3357586" cy="122079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Социально-</a:t>
            </a:r>
          </a:p>
          <a:p>
            <a:pPr algn="ctr"/>
            <a:r>
              <a:rPr lang="ru-RU" sz="2400" b="1" dirty="0"/>
              <a:t>коммуникативное </a:t>
            </a:r>
          </a:p>
          <a:p>
            <a:pPr algn="ctr"/>
            <a:r>
              <a:rPr lang="ru-RU" sz="2400" b="1" dirty="0"/>
              <a:t>развитие</a:t>
            </a:r>
          </a:p>
        </p:txBody>
      </p:sp>
      <p:cxnSp>
        <p:nvCxnSpPr>
          <p:cNvPr id="24588" name="AutoShape 12"/>
          <p:cNvCxnSpPr>
            <a:cxnSpLocks noChangeShapeType="1"/>
            <a:stCxn id="24580" idx="1"/>
            <a:endCxn id="24587" idx="0"/>
          </p:cNvCxnSpPr>
          <p:nvPr/>
        </p:nvCxnSpPr>
        <p:spPr bwMode="auto">
          <a:xfrm rot="10800000" flipV="1">
            <a:off x="1964514" y="2204244"/>
            <a:ext cx="878699" cy="86756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0" name="AutoShape 14"/>
          <p:cNvCxnSpPr>
            <a:cxnSpLocks noChangeShapeType="1"/>
            <a:stCxn id="24580" idx="2"/>
            <a:endCxn id="24580" idx="2"/>
          </p:cNvCxnSpPr>
          <p:nvPr/>
        </p:nvCxnSpPr>
        <p:spPr bwMode="auto">
          <a:xfrm rot="5400000">
            <a:off x="4636300" y="2563813"/>
            <a:ext cx="1588" cy="158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2" name="AutoShape 16"/>
          <p:cNvCxnSpPr>
            <a:cxnSpLocks noChangeShapeType="1"/>
            <a:stCxn id="24580" idx="3"/>
            <a:endCxn id="24585" idx="0"/>
          </p:cNvCxnSpPr>
          <p:nvPr/>
        </p:nvCxnSpPr>
        <p:spPr bwMode="auto">
          <a:xfrm>
            <a:off x="6429387" y="2204244"/>
            <a:ext cx="437352" cy="86756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3" name="AutoShape 17"/>
          <p:cNvCxnSpPr>
            <a:cxnSpLocks noChangeShapeType="1"/>
          </p:cNvCxnSpPr>
          <p:nvPr/>
        </p:nvCxnSpPr>
        <p:spPr bwMode="auto">
          <a:xfrm rot="16200000" flipH="1">
            <a:off x="2035951" y="4321975"/>
            <a:ext cx="428628" cy="35719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4" name="AutoShape 18"/>
          <p:cNvCxnSpPr>
            <a:cxnSpLocks noChangeShapeType="1"/>
            <a:endCxn id="24584" idx="1"/>
          </p:cNvCxnSpPr>
          <p:nvPr/>
        </p:nvCxnSpPr>
        <p:spPr bwMode="auto">
          <a:xfrm>
            <a:off x="4429124" y="5286388"/>
            <a:ext cx="571504" cy="11191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5" name="AutoShape 19"/>
          <p:cNvCxnSpPr>
            <a:cxnSpLocks noChangeShapeType="1"/>
          </p:cNvCxnSpPr>
          <p:nvPr/>
        </p:nvCxnSpPr>
        <p:spPr bwMode="auto">
          <a:xfrm flipV="1">
            <a:off x="6858016" y="4286256"/>
            <a:ext cx="571504" cy="50006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858280" cy="108266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ОБРАЗОВАТЕЛЬНАЯ ОБЛАСТЬ </a:t>
            </a:r>
            <a:br>
              <a:rPr lang="ru-RU" b="1" dirty="0" smtClean="0"/>
            </a:br>
            <a:r>
              <a:rPr lang="ru-RU" b="1" dirty="0" smtClean="0"/>
              <a:t>«СОЦИАЛЬНО-КОММУНИКАТИВНОЕ РАЗВИТИЕ»: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428736"/>
            <a:ext cx="7901014" cy="5045216"/>
          </a:xfrm>
        </p:spPr>
        <p:txBody>
          <a:bodyPr>
            <a:noAutofit/>
          </a:bodyPr>
          <a:lstStyle/>
          <a:p>
            <a:pPr algn="just"/>
            <a:r>
              <a:rPr lang="ru-RU" sz="1200" b="1" dirty="0" smtClean="0"/>
              <a:t>Основная цель:</a:t>
            </a:r>
            <a:endParaRPr lang="ru-RU" sz="1200" dirty="0" smtClean="0"/>
          </a:p>
          <a:p>
            <a:pPr algn="just"/>
            <a:r>
              <a:rPr lang="ru-RU" sz="1200" dirty="0" smtClean="0"/>
              <a:t>позитивная социализация детей дошкольного возраста; приобщение детей к </a:t>
            </a:r>
            <a:r>
              <a:rPr lang="ru-RU" sz="1200" dirty="0" err="1" smtClean="0"/>
              <a:t>социокультурным</a:t>
            </a:r>
            <a:r>
              <a:rPr lang="ru-RU" sz="1200" dirty="0" smtClean="0"/>
              <a:t> нормам, традициям семьи, общества и государства; формирование основ безопасности.</a:t>
            </a:r>
          </a:p>
          <a:p>
            <a:pPr algn="just"/>
            <a:r>
              <a:rPr lang="ru-RU" sz="1200" b="1" dirty="0" smtClean="0"/>
              <a:t>Задачи социально-коммуникативного развития по ФГОС ДО:</a:t>
            </a:r>
            <a:endParaRPr lang="ru-RU" sz="1200" dirty="0" smtClean="0"/>
          </a:p>
          <a:p>
            <a:pPr algn="just"/>
            <a:r>
              <a:rPr lang="ru-RU" sz="1200" dirty="0" smtClean="0"/>
              <a:t>Усвоение норм и ценностей, принятых в обществе, включая моральные и нравственные ценности</a:t>
            </a:r>
          </a:p>
          <a:p>
            <a:pPr algn="just"/>
            <a:r>
              <a:rPr lang="ru-RU" sz="1200" dirty="0" smtClean="0"/>
              <a:t>Развитие общения и взаимодействия ребёнка со взрослыми и сверстниками</a:t>
            </a:r>
          </a:p>
          <a:p>
            <a:pPr algn="just"/>
            <a:r>
              <a:rPr lang="ru-RU" sz="1200" dirty="0" smtClean="0"/>
              <a:t>Становление самостоятельности, целенаправленности и </a:t>
            </a:r>
            <a:r>
              <a:rPr lang="ru-RU" sz="1200" dirty="0" err="1" smtClean="0"/>
              <a:t>саморегуляции</a:t>
            </a:r>
            <a:r>
              <a:rPr lang="ru-RU" sz="1200" dirty="0" smtClean="0"/>
              <a:t> собственных действий</a:t>
            </a:r>
          </a:p>
          <a:p>
            <a:pPr algn="just"/>
            <a:r>
              <a:rPr lang="ru-RU" sz="1200" dirty="0" smtClean="0"/>
              <a:t>Развитие социального и эмоционального интеллекта, эмоциональной отзывчивости, сопереживания; формирование готовности к совместной деятельности со сверстниками</a:t>
            </a:r>
          </a:p>
          <a:p>
            <a:pPr algn="just"/>
            <a:r>
              <a:rPr lang="ru-RU" sz="1200" dirty="0" smtClean="0"/>
              <a:t>Формирование уважительного отношения и чувства принадлежности к своей семье и к сообществу детей и взрослых в организации</a:t>
            </a:r>
          </a:p>
          <a:p>
            <a:pPr algn="just"/>
            <a:r>
              <a:rPr lang="ru-RU" sz="1200" dirty="0" smtClean="0"/>
              <a:t>Формирование позитивных установок к различным видам труда и творчества</a:t>
            </a:r>
          </a:p>
          <a:p>
            <a:pPr algn="just"/>
            <a:r>
              <a:rPr lang="ru-RU" sz="1200" dirty="0" smtClean="0"/>
              <a:t>Формирование основ безопасного поведения в быту, в социуме, природе</a:t>
            </a:r>
          </a:p>
          <a:p>
            <a:pPr algn="just"/>
            <a:r>
              <a:rPr lang="ru-RU" sz="1200" b="1" dirty="0" smtClean="0"/>
              <a:t>Основные направления работы по социально-коммуникативному развитию детей в дошкольном учреждении:</a:t>
            </a:r>
            <a:endParaRPr lang="ru-RU" sz="1200" dirty="0" smtClean="0"/>
          </a:p>
          <a:p>
            <a:pPr algn="just"/>
            <a:r>
              <a:rPr lang="ru-RU" sz="1200" i="1" dirty="0" smtClean="0"/>
              <a:t>Социализация, развитие общения, нравственное воспитание</a:t>
            </a:r>
            <a:endParaRPr lang="ru-RU" sz="1200" dirty="0" smtClean="0"/>
          </a:p>
          <a:p>
            <a:pPr algn="just"/>
            <a:r>
              <a:rPr lang="ru-RU" sz="1200" i="1" dirty="0" smtClean="0"/>
              <a:t>Ребёнок в семье и сообществе, патриотическое воспитание</a:t>
            </a:r>
            <a:endParaRPr lang="ru-RU" sz="1200" dirty="0" smtClean="0"/>
          </a:p>
          <a:p>
            <a:pPr algn="just"/>
            <a:r>
              <a:rPr lang="ru-RU" sz="1200" i="1" dirty="0" smtClean="0"/>
              <a:t>Самообслуживание, самостоятельность, трудовое воспитание</a:t>
            </a:r>
            <a:endParaRPr lang="ru-RU" sz="1200" dirty="0" smtClean="0"/>
          </a:p>
          <a:p>
            <a:pPr algn="just"/>
            <a:r>
              <a:rPr lang="ru-RU" sz="1200" i="1" dirty="0" smtClean="0"/>
              <a:t>Формирование основ безопасности</a:t>
            </a:r>
            <a:endParaRPr lang="ru-RU" sz="1200" dirty="0" smtClean="0"/>
          </a:p>
          <a:p>
            <a:pPr algn="just"/>
            <a:endParaRPr lang="ru-RU" sz="1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14</a:t>
            </a:fld>
            <a:endParaRPr lang="ru-RU"/>
          </a:p>
        </p:txBody>
      </p:sp>
      <p:pic>
        <p:nvPicPr>
          <p:cNvPr id="5" name="Picture 3" descr="C:\Documents and Settings\Администратор\Рабочий стол\материалы из интернета\разное\анимашки\t8510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84" y="5143512"/>
            <a:ext cx="2065572" cy="131445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ОБРАЗОВАТЕЛЬНАЯ ОБЛАСТЬ «ПОЗНАВАТЕЛЬНОЕ РАЗВИТИЕ»: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500174"/>
            <a:ext cx="8043890" cy="4973778"/>
          </a:xfrm>
        </p:spPr>
        <p:txBody>
          <a:bodyPr>
            <a:noAutofit/>
          </a:bodyPr>
          <a:lstStyle/>
          <a:p>
            <a:pPr algn="just"/>
            <a:r>
              <a:rPr lang="ru-RU" sz="1200" b="1" dirty="0" smtClean="0"/>
              <a:t>Основная цель:</a:t>
            </a:r>
            <a:endParaRPr lang="ru-RU" sz="1200" dirty="0" smtClean="0"/>
          </a:p>
          <a:p>
            <a:pPr algn="just"/>
            <a:r>
              <a:rPr lang="ru-RU" sz="1200" dirty="0" smtClean="0"/>
              <a:t>ознакомление с окружающим социальным миром, с природой и природными явлениями; формирование целостной картины мира; формирование элементарных математических представлений; развитие познавательно-исследовательской деятельности.</a:t>
            </a:r>
          </a:p>
          <a:p>
            <a:pPr algn="just"/>
            <a:r>
              <a:rPr lang="ru-RU" sz="1200" b="1" dirty="0" smtClean="0"/>
              <a:t>Задачи познавательного развития по ФГОС ДО:</a:t>
            </a:r>
            <a:endParaRPr lang="ru-RU" sz="1200" dirty="0" smtClean="0"/>
          </a:p>
          <a:p>
            <a:pPr algn="just"/>
            <a:r>
              <a:rPr lang="ru-RU" sz="1200" dirty="0" smtClean="0"/>
              <a:t>Развитие интересов детей, любознательности и познавательной мотивации</a:t>
            </a:r>
          </a:p>
          <a:p>
            <a:pPr algn="just"/>
            <a:r>
              <a:rPr lang="ru-RU" sz="1200" dirty="0" smtClean="0"/>
              <a:t>Формирование познавательных действий, становление сознания</a:t>
            </a:r>
          </a:p>
          <a:p>
            <a:pPr algn="just"/>
            <a:r>
              <a:rPr lang="ru-RU" sz="1200" dirty="0" smtClean="0"/>
              <a:t>Развитие воображения и творческой активности</a:t>
            </a:r>
          </a:p>
          <a:p>
            <a:pPr algn="just"/>
            <a:r>
              <a:rPr lang="ru-RU" sz="1200" dirty="0" smtClean="0"/>
              <a:t>Формирование первичных представлений о себе, других людях</a:t>
            </a:r>
          </a:p>
          <a:p>
            <a:pPr algn="just"/>
            <a:r>
              <a:rPr lang="ru-RU" sz="1200" dirty="0" smtClean="0"/>
              <a:t>Формирование первичных представлений об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</a:t>
            </a:r>
          </a:p>
          <a:p>
            <a:pPr algn="just"/>
            <a:r>
              <a:rPr lang="ru-RU" sz="1200" dirty="0" smtClean="0"/>
              <a:t>Формирование первичных представлений о малой Родине и Отечестве, представлений о </a:t>
            </a:r>
            <a:r>
              <a:rPr lang="ru-RU" sz="1200" dirty="0" err="1" smtClean="0"/>
              <a:t>социокультурных</a:t>
            </a:r>
            <a:r>
              <a:rPr lang="ru-RU" sz="1200" dirty="0" smtClean="0"/>
              <a:t> ценностях нашего народа, об отечественных традициях и праздниках, о планете Земля как общем доме людей, о многообразии стран и народов мира</a:t>
            </a:r>
          </a:p>
          <a:p>
            <a:pPr algn="just"/>
            <a:r>
              <a:rPr lang="ru-RU" sz="1200" dirty="0" smtClean="0"/>
              <a:t>Формирование первичных представлений об особенностях природы</a:t>
            </a:r>
          </a:p>
          <a:p>
            <a:pPr algn="just"/>
            <a:r>
              <a:rPr lang="ru-RU" sz="1200" b="1" dirty="0" smtClean="0"/>
              <a:t>Основные направления работы по познавательному развитию детей в дошкольном учреждении:</a:t>
            </a:r>
            <a:endParaRPr lang="ru-RU" sz="1200" dirty="0" smtClean="0"/>
          </a:p>
          <a:p>
            <a:pPr algn="just"/>
            <a:r>
              <a:rPr lang="ru-RU" sz="1200" i="1" dirty="0" smtClean="0"/>
              <a:t>Развитие познавательно-исследовательской деятельности</a:t>
            </a:r>
            <a:endParaRPr lang="ru-RU" sz="1200" dirty="0" smtClean="0"/>
          </a:p>
          <a:p>
            <a:pPr algn="just"/>
            <a:r>
              <a:rPr lang="ru-RU" sz="1200" i="1" dirty="0" smtClean="0"/>
              <a:t>Приобщение к </a:t>
            </a:r>
            <a:r>
              <a:rPr lang="ru-RU" sz="1200" i="1" dirty="0" err="1" smtClean="0"/>
              <a:t>социокультурным</a:t>
            </a:r>
            <a:r>
              <a:rPr lang="ru-RU" sz="1200" i="1" dirty="0" smtClean="0"/>
              <a:t> ценностям</a:t>
            </a:r>
            <a:endParaRPr lang="ru-RU" sz="1200" dirty="0" smtClean="0"/>
          </a:p>
          <a:p>
            <a:pPr algn="just"/>
            <a:r>
              <a:rPr lang="ru-RU" sz="1200" i="1" dirty="0" smtClean="0"/>
              <a:t>Формирование элементарных математических представлений</a:t>
            </a:r>
            <a:endParaRPr lang="ru-RU" sz="1200" dirty="0" smtClean="0"/>
          </a:p>
          <a:p>
            <a:pPr algn="just"/>
            <a:r>
              <a:rPr lang="ru-RU" sz="1200" i="1" dirty="0" smtClean="0"/>
              <a:t>Ознакомление с миром природы</a:t>
            </a:r>
            <a:endParaRPr lang="ru-RU" sz="1200" dirty="0" smtClean="0"/>
          </a:p>
          <a:p>
            <a:endParaRPr lang="ru-RU" sz="1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15</a:t>
            </a:fld>
            <a:endParaRPr lang="ru-RU"/>
          </a:p>
        </p:txBody>
      </p:sp>
      <p:pic>
        <p:nvPicPr>
          <p:cNvPr id="2050" name="Picture 2" descr="C:\Documents and Settings\Администратор\Рабочий стол\материалы из интернета\разное\анимашки\0a70a813e6efd7a4ff1cccca73be74c6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29520" y="285728"/>
            <a:ext cx="1285878" cy="12858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03857390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36841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ОБРАЗОВАТЕЛЬНАЯ ОБЛАСТЬ «РЕЧЕВОЕ РАЗВИТИЕ»: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85860"/>
            <a:ext cx="8115328" cy="5188092"/>
          </a:xfrm>
        </p:spPr>
        <p:txBody>
          <a:bodyPr>
            <a:noAutofit/>
          </a:bodyPr>
          <a:lstStyle/>
          <a:p>
            <a:pPr algn="just"/>
            <a:r>
              <a:rPr lang="ru-RU" sz="1200" b="1" dirty="0" smtClean="0"/>
              <a:t>Основная цель: </a:t>
            </a:r>
            <a:r>
              <a:rPr lang="ru-RU" sz="1200" dirty="0" smtClean="0"/>
              <a:t>развитие свободного общения с взрослыми и детьми, овладение конструктивными способами и средствами взаимодействия с окружающими.</a:t>
            </a:r>
          </a:p>
          <a:p>
            <a:pPr algn="just"/>
            <a:r>
              <a:rPr lang="ru-RU" sz="1200" b="1" dirty="0" smtClean="0"/>
              <a:t>Задачи речевого развития по ФГОС ДО:</a:t>
            </a:r>
            <a:endParaRPr lang="ru-RU" sz="1200" dirty="0" smtClean="0"/>
          </a:p>
          <a:p>
            <a:pPr algn="just"/>
            <a:r>
              <a:rPr lang="ru-RU" sz="1200" dirty="0" smtClean="0"/>
              <a:t>Владение речью как средством общения и культуры</a:t>
            </a:r>
          </a:p>
          <a:p>
            <a:pPr algn="just"/>
            <a:r>
              <a:rPr lang="ru-RU" sz="1200" dirty="0" smtClean="0"/>
              <a:t>Обогащение активного словаря</a:t>
            </a:r>
          </a:p>
          <a:p>
            <a:pPr algn="just"/>
            <a:r>
              <a:rPr lang="ru-RU" sz="1200" dirty="0" smtClean="0"/>
              <a:t>Развитие связной, грамматически правильной диалогической и монологической речи</a:t>
            </a:r>
          </a:p>
          <a:p>
            <a:pPr algn="just"/>
            <a:r>
              <a:rPr lang="ru-RU" sz="1200" dirty="0" smtClean="0"/>
              <a:t>Развитие речевого творчества</a:t>
            </a:r>
          </a:p>
          <a:p>
            <a:pPr algn="just"/>
            <a:r>
              <a:rPr lang="ru-RU" sz="1200" dirty="0" smtClean="0"/>
              <a:t>Развитие звуковой и интонационной культуры речи, фонематического слуха</a:t>
            </a:r>
          </a:p>
          <a:p>
            <a:pPr algn="just"/>
            <a:r>
              <a:rPr lang="ru-RU" sz="1200" dirty="0" smtClean="0"/>
              <a:t>Знакомство с книжной культурой, детской литературой, понимание на слух текстов различных жанров детской литературы</a:t>
            </a:r>
          </a:p>
          <a:p>
            <a:pPr algn="just"/>
            <a:r>
              <a:rPr lang="ru-RU" sz="1200" dirty="0" smtClean="0"/>
              <a:t>Формирование звуковой аналитико-синтетической активности как предпосылки обучения грамоте</a:t>
            </a:r>
          </a:p>
          <a:p>
            <a:pPr algn="just"/>
            <a:r>
              <a:rPr lang="ru-RU" sz="1200" b="1" dirty="0" smtClean="0"/>
              <a:t>Основные направления работы по развитию речи детей в дошкольном учреждении:</a:t>
            </a:r>
            <a:endParaRPr lang="ru-RU" sz="1200" dirty="0" smtClean="0"/>
          </a:p>
          <a:p>
            <a:pPr algn="just"/>
            <a:r>
              <a:rPr lang="ru-RU" sz="1200" i="1" dirty="0" smtClean="0"/>
              <a:t>Развитие словаря</a:t>
            </a:r>
            <a:r>
              <a:rPr lang="ru-RU" sz="1200" dirty="0" smtClean="0"/>
              <a:t> (освоение значений слов и их уместное употребление в соответствии с контекстом высказывания, ситуацией, в которой происходит общение)</a:t>
            </a:r>
          </a:p>
          <a:p>
            <a:pPr algn="just"/>
            <a:r>
              <a:rPr lang="ru-RU" sz="1200" i="1" dirty="0" smtClean="0"/>
              <a:t>Воспитание звуковой культуры речи</a:t>
            </a:r>
            <a:r>
              <a:rPr lang="ru-RU" sz="1200" dirty="0" smtClean="0"/>
              <a:t> (развитие восприятия звуков родной речи и произношения)</a:t>
            </a:r>
          </a:p>
          <a:p>
            <a:pPr algn="just"/>
            <a:r>
              <a:rPr lang="ru-RU" sz="1200" i="1" dirty="0" smtClean="0"/>
              <a:t>Воспитание интереса и любви к чтению, развитие литературной речи</a:t>
            </a:r>
            <a:endParaRPr lang="ru-RU" sz="1200" dirty="0" smtClean="0"/>
          </a:p>
          <a:p>
            <a:pPr algn="just"/>
            <a:r>
              <a:rPr lang="ru-RU" sz="1200" i="1" dirty="0" smtClean="0"/>
              <a:t>Развитие связной речи</a:t>
            </a:r>
            <a:r>
              <a:rPr lang="ru-RU" sz="1200" dirty="0" smtClean="0"/>
              <a:t> (диалогическая (разговорная) речь, монологическая речь (рассказывание))</a:t>
            </a:r>
          </a:p>
          <a:p>
            <a:pPr algn="just"/>
            <a:r>
              <a:rPr lang="ru-RU" sz="1200" i="1" dirty="0" smtClean="0"/>
              <a:t>Практическое овладение воспитанниками нормами речи </a:t>
            </a:r>
            <a:r>
              <a:rPr lang="ru-RU" sz="1200" dirty="0" smtClean="0"/>
              <a:t>(способствование развитию речи как средства общения)</a:t>
            </a:r>
          </a:p>
          <a:p>
            <a:pPr algn="just"/>
            <a:r>
              <a:rPr lang="ru-RU" sz="1200" i="1" dirty="0" smtClean="0"/>
              <a:t>Формирование грамматического строя речи</a:t>
            </a:r>
            <a:r>
              <a:rPr lang="ru-RU" sz="1200" dirty="0" smtClean="0"/>
              <a:t> (морфология (изменение слов по родам, числам, </a:t>
            </a:r>
          </a:p>
          <a:p>
            <a:pPr algn="just">
              <a:buNone/>
            </a:pPr>
            <a:r>
              <a:rPr lang="ru-RU" sz="1200" dirty="0" smtClean="0"/>
              <a:t>      падежам), синтаксис (освоение различных типов словосочетаний и предложений), словообразование)</a:t>
            </a:r>
          </a:p>
          <a:p>
            <a:pPr algn="just"/>
            <a:endParaRPr lang="ru-RU" sz="1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16</a:t>
            </a:fld>
            <a:endParaRPr lang="ru-RU"/>
          </a:p>
        </p:txBody>
      </p:sp>
      <p:pic>
        <p:nvPicPr>
          <p:cNvPr id="1026" name="Picture 2" descr="C:\Documents and Settings\Администратор\Рабочий стол\материалы из интернета\разное\анимашки\574a61436c4d46c39fe790e129042249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86644" y="285728"/>
            <a:ext cx="1285876" cy="87868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92971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ОБРАЗОВАТЕЛЬНАЯ ОБЛАСТЬ </a:t>
            </a:r>
            <a:br>
              <a:rPr lang="ru-RU" b="1" dirty="0" smtClean="0"/>
            </a:br>
            <a:r>
              <a:rPr lang="ru-RU" b="1" dirty="0" smtClean="0"/>
              <a:t>«ХУДОЖЕСТВЕННО-ЭСТЕТИЧЕСКОЕ РАЗВИТИЕ»: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115328" cy="4873752"/>
          </a:xfrm>
        </p:spPr>
        <p:txBody>
          <a:bodyPr>
            <a:noAutofit/>
          </a:bodyPr>
          <a:lstStyle/>
          <a:p>
            <a:pPr algn="just"/>
            <a:r>
              <a:rPr lang="ru-RU" sz="1200" b="1" dirty="0" smtClean="0"/>
              <a:t>Основная цель:</a:t>
            </a:r>
            <a:endParaRPr lang="ru-RU" sz="1200" dirty="0" smtClean="0"/>
          </a:p>
          <a:p>
            <a:pPr algn="just"/>
            <a:r>
              <a:rPr lang="ru-RU" sz="1200" dirty="0" smtClean="0"/>
              <a:t>формирование интереса к эстетической стороне окружающей действительности; развитие эстетических чувств детей; развитие детского художественного творчества, интереса к самостоятельной творческой деятельности.</a:t>
            </a:r>
          </a:p>
          <a:p>
            <a:pPr algn="just"/>
            <a:r>
              <a:rPr lang="ru-RU" sz="1200" b="1" dirty="0" smtClean="0"/>
              <a:t>Задачи художественно-эстетического развития по ФГОС ДО:</a:t>
            </a:r>
            <a:endParaRPr lang="ru-RU" sz="1200" dirty="0" smtClean="0"/>
          </a:p>
          <a:p>
            <a:pPr algn="just"/>
            <a:r>
              <a:rPr lang="ru-RU" sz="1200" dirty="0" smtClean="0"/>
              <a:t>Развитие предпосылок ценностно-смыслового восприятия и понимания произведений искусства, мира природы</a:t>
            </a:r>
          </a:p>
          <a:p>
            <a:pPr algn="just"/>
            <a:r>
              <a:rPr lang="ru-RU" sz="1200" dirty="0" smtClean="0"/>
              <a:t>Становление эстетического отношения к окружающему миру</a:t>
            </a:r>
          </a:p>
          <a:p>
            <a:pPr algn="just"/>
            <a:r>
              <a:rPr lang="ru-RU" sz="1200" dirty="0" smtClean="0"/>
              <a:t>Формирование элементарных представлений о видах искусства</a:t>
            </a:r>
          </a:p>
          <a:p>
            <a:pPr algn="just"/>
            <a:r>
              <a:rPr lang="ru-RU" sz="1200" dirty="0" smtClean="0"/>
              <a:t>Восприятие музыки</a:t>
            </a:r>
          </a:p>
          <a:p>
            <a:pPr algn="just"/>
            <a:r>
              <a:rPr lang="ru-RU" sz="1200" dirty="0" smtClean="0"/>
              <a:t> Восприятие художественной литературы, фольклора</a:t>
            </a:r>
          </a:p>
          <a:p>
            <a:pPr algn="just"/>
            <a:r>
              <a:rPr lang="ru-RU" sz="1200" dirty="0" smtClean="0"/>
              <a:t>Стимулирование сопереживания персонажам художественных произведений</a:t>
            </a:r>
          </a:p>
          <a:p>
            <a:pPr algn="just"/>
            <a:r>
              <a:rPr lang="ru-RU" sz="1200" dirty="0" smtClean="0"/>
              <a:t>Реализация самостоятельной творческой деятельности (изобразительной, конструктивно-модельной, музыкальной и др.)</a:t>
            </a:r>
          </a:p>
          <a:p>
            <a:pPr algn="just"/>
            <a:r>
              <a:rPr lang="ru-RU" sz="1200" b="1" dirty="0" smtClean="0"/>
              <a:t>Основные направления работы по художественно-эстетическому развитию </a:t>
            </a:r>
            <a:endParaRPr lang="ru-RU" sz="1200" dirty="0" smtClean="0"/>
          </a:p>
          <a:p>
            <a:pPr algn="just"/>
            <a:r>
              <a:rPr lang="ru-RU" sz="1200" b="1" dirty="0" smtClean="0"/>
              <a:t>детей в дошкольном учреждении:</a:t>
            </a:r>
            <a:endParaRPr lang="ru-RU" sz="1200" dirty="0" smtClean="0"/>
          </a:p>
          <a:p>
            <a:pPr algn="just"/>
            <a:r>
              <a:rPr lang="ru-RU" sz="1200" i="1" dirty="0" smtClean="0"/>
              <a:t>Приобщение к искусству</a:t>
            </a:r>
            <a:endParaRPr lang="ru-RU" sz="1200" dirty="0" smtClean="0"/>
          </a:p>
          <a:p>
            <a:pPr algn="just"/>
            <a:r>
              <a:rPr lang="ru-RU" sz="1200" i="1" dirty="0" smtClean="0"/>
              <a:t>Изобразительная деятельность</a:t>
            </a:r>
            <a:endParaRPr lang="ru-RU" sz="1200" dirty="0" smtClean="0"/>
          </a:p>
          <a:p>
            <a:pPr algn="just"/>
            <a:r>
              <a:rPr lang="ru-RU" sz="1200" i="1" dirty="0" smtClean="0"/>
              <a:t>Конструктивно-модельная  деятельность</a:t>
            </a:r>
            <a:endParaRPr lang="ru-RU" sz="1200" dirty="0" smtClean="0"/>
          </a:p>
          <a:p>
            <a:pPr algn="just"/>
            <a:r>
              <a:rPr lang="ru-RU" sz="1200" i="1" dirty="0" smtClean="0"/>
              <a:t>Музыкальная  деятельность</a:t>
            </a:r>
            <a:endParaRPr lang="ru-RU" sz="1200" dirty="0" smtClean="0"/>
          </a:p>
          <a:p>
            <a:pPr algn="just"/>
            <a:endParaRPr lang="ru-RU" sz="1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17</a:t>
            </a:fld>
            <a:endParaRPr lang="ru-RU"/>
          </a:p>
        </p:txBody>
      </p:sp>
      <p:pic>
        <p:nvPicPr>
          <p:cNvPr id="4099" name="Picture 3" descr="C:\Documents and Settings\Администратор\Рабочий стол\материалы из интернета\разное\анимашки\b361b7018a1d01b9f42104e7c99c4a9b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16" y="5214950"/>
            <a:ext cx="1071570" cy="117611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72560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ОБРАЗОВАТЕЛЬНАЯ ОБЛАСТЬ «ФИЗИЧЕСКОЕ РАЗВИТИЕ»: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214422"/>
            <a:ext cx="8286808" cy="5429288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ru-RU" b="1" dirty="0" smtClean="0"/>
              <a:t>Основная цель:</a:t>
            </a:r>
            <a:endParaRPr lang="ru-RU" dirty="0" smtClean="0"/>
          </a:p>
          <a:p>
            <a:pPr algn="just"/>
            <a:r>
              <a:rPr lang="ru-RU" dirty="0" smtClean="0"/>
              <a:t>воспитание здорового, жизнерадостного, жизнестойкого, физически совершенного, гармонически и творчески развитого ребёнка</a:t>
            </a:r>
          </a:p>
          <a:p>
            <a:pPr algn="just"/>
            <a:r>
              <a:rPr lang="ru-RU" b="1" dirty="0" smtClean="0"/>
              <a:t>Задачи физического развития: </a:t>
            </a:r>
            <a:endParaRPr lang="ru-RU" dirty="0" smtClean="0"/>
          </a:p>
          <a:p>
            <a:pPr algn="just"/>
            <a:r>
              <a:rPr lang="ru-RU" b="1" i="1" dirty="0" smtClean="0"/>
              <a:t>Оздоровительные: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       формирование правильной осанки; развитие гармоничного телосложения; развитие мышц лица, туловища, ног, рук, плечевого пояса, кистей, пальцев, шеи, глаз, внутренних органов </a:t>
            </a:r>
          </a:p>
          <a:p>
            <a:pPr algn="just"/>
            <a:r>
              <a:rPr lang="ru-RU" b="1" i="1" dirty="0" smtClean="0"/>
              <a:t>Образовательные: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       формирование двигательных умений и навыков; развитие психофизических качеств (быстроты, силы, гибкости, выносливости, глазомера, ловкости); развитие двигательных способностей (функции равновесия, координации движений)  </a:t>
            </a:r>
          </a:p>
          <a:p>
            <a:pPr algn="just"/>
            <a:r>
              <a:rPr lang="ru-RU" b="1" i="1" dirty="0" smtClean="0"/>
              <a:t>Воспитательные: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      формирование потребности в ежедневных физических упражнениях; воспитание умения рационально использовать физические упражнения в самостоятельной двигательной деятельности; приобретение грации, пластичности, выразительности движений; воспитание самостоятельности, инициативности, самоорганизации, взаимопомощи</a:t>
            </a:r>
          </a:p>
          <a:p>
            <a:pPr algn="just"/>
            <a:r>
              <a:rPr lang="ru-RU" b="1" dirty="0" smtClean="0"/>
              <a:t>Основные направления работы по физическому развитию детей в дошкольном учреждении:</a:t>
            </a:r>
            <a:endParaRPr lang="ru-RU" dirty="0" smtClean="0"/>
          </a:p>
          <a:p>
            <a:pPr algn="just"/>
            <a:r>
              <a:rPr lang="ru-RU" dirty="0" smtClean="0"/>
              <a:t>Приобретение опыта в двигательной деятельности, связанной с выполнением упражнений, направленных на развитие физических качеств (координация, гибкость)</a:t>
            </a:r>
          </a:p>
          <a:p>
            <a:pPr algn="just"/>
            <a:r>
              <a:rPr lang="ru-RU" dirty="0" smtClean="0"/>
              <a:t>Приобретение опыта в двигательной деятельности, способствующей правильному формированию опорно-двигательной системы организма, развитию равновесия, координации движения</a:t>
            </a:r>
          </a:p>
          <a:p>
            <a:pPr algn="just"/>
            <a:r>
              <a:rPr lang="ru-RU" dirty="0" smtClean="0"/>
              <a:t>Приобретение опыта в двигательной активности, способствующей развитию крупной и мелкой моторики обеих рук</a:t>
            </a:r>
          </a:p>
          <a:p>
            <a:pPr algn="just"/>
            <a:r>
              <a:rPr lang="ru-RU" dirty="0" smtClean="0"/>
              <a:t>Приобретение опыта в двигательной деятельности, связанной с правильным, не наносящим ущерб организму выполнением основных движений (ходьба, бег, мягкие прыжки, повороты в стороны)</a:t>
            </a:r>
          </a:p>
          <a:p>
            <a:pPr algn="just"/>
            <a:r>
              <a:rPr lang="ru-RU" dirty="0" smtClean="0"/>
              <a:t>Формирование начальных представлений о некоторых видах спорта; овладение подвижными играми с правилами</a:t>
            </a:r>
          </a:p>
          <a:p>
            <a:pPr algn="just"/>
            <a:r>
              <a:rPr lang="ru-RU" dirty="0" smtClean="0"/>
              <a:t>Становление целенаправленности и </a:t>
            </a:r>
            <a:r>
              <a:rPr lang="ru-RU" dirty="0" err="1" smtClean="0"/>
              <a:t>саморегуляции</a:t>
            </a:r>
            <a:r>
              <a:rPr lang="ru-RU" dirty="0" smtClean="0"/>
              <a:t> в двигательной сфере</a:t>
            </a:r>
          </a:p>
          <a:p>
            <a:pPr algn="just"/>
            <a:r>
              <a:rPr lang="ru-RU" dirty="0" smtClean="0"/>
              <a:t>Становление ценностей здорового образа жизни; овладение его элементарными нормами и правилами </a:t>
            </a:r>
          </a:p>
          <a:p>
            <a:pPr algn="just">
              <a:buNone/>
            </a:pPr>
            <a:r>
              <a:rPr lang="ru-RU" dirty="0" smtClean="0"/>
              <a:t>       (в питании, двигательном режиме, закаливании, при формировании полезных привычек и др.)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18</a:t>
            </a:fld>
            <a:endParaRPr lang="ru-RU"/>
          </a:p>
        </p:txBody>
      </p:sp>
      <p:pic>
        <p:nvPicPr>
          <p:cNvPr id="3074" name="Picture 2" descr="C:\Documents and Settings\Администратор\Рабочий стол\материалы из интернета\разное\анимашки\п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86710" y="142852"/>
            <a:ext cx="762000" cy="12287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03752381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785786" y="428604"/>
            <a:ext cx="7139014" cy="1143008"/>
          </a:xfrm>
        </p:spPr>
        <p:txBody>
          <a:bodyPr>
            <a:normAutofit/>
          </a:bodyPr>
          <a:lstStyle/>
          <a:p>
            <a:pPr algn="ctr"/>
            <a:r>
              <a:rPr lang="ru-RU" altLang="ru-RU" sz="2800" b="1" dirty="0" smtClean="0">
                <a:solidFill>
                  <a:srgbClr val="002060"/>
                </a:solidFill>
              </a:rPr>
              <a:t>Направления взаимодействия с семьями воспитанников:</a:t>
            </a:r>
            <a:endParaRPr lang="en-US" altLang="ru-RU" sz="2800" dirty="0">
              <a:solidFill>
                <a:srgbClr val="002060"/>
              </a:solidFill>
            </a:endParaRPr>
          </a:p>
        </p:txBody>
      </p:sp>
      <p:sp>
        <p:nvSpPr>
          <p:cNvPr id="8208" name="AutoShape 16"/>
          <p:cNvSpPr>
            <a:spLocks noChangeArrowheads="1"/>
          </p:cNvSpPr>
          <p:nvPr/>
        </p:nvSpPr>
        <p:spPr bwMode="blackGray">
          <a:xfrm rot="16200000" flipH="1" flipV="1">
            <a:off x="3700251" y="1507848"/>
            <a:ext cx="657763" cy="755650"/>
          </a:xfrm>
          <a:prstGeom prst="rightArrow">
            <a:avLst>
              <a:gd name="adj1" fmla="val 46509"/>
              <a:gd name="adj2" fmla="val 42052"/>
            </a:avLst>
          </a:prstGeom>
          <a:gradFill rotWithShape="1">
            <a:gsLst>
              <a:gs pos="0">
                <a:schemeClr val="accent2">
                  <a:gamma/>
                  <a:tint val="0"/>
                  <a:invGamma/>
                  <a:alpha val="0"/>
                </a:schemeClr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1251723" y="5745463"/>
            <a:ext cx="168275" cy="168275"/>
            <a:chOff x="2928" y="2208"/>
            <a:chExt cx="262" cy="262"/>
          </a:xfrm>
        </p:grpSpPr>
        <p:sp>
          <p:nvSpPr>
            <p:cNvPr id="8214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15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8220" name="AutoShape 28"/>
          <p:cNvSpPr>
            <a:spLocks noChangeArrowheads="1"/>
          </p:cNvSpPr>
          <p:nvPr/>
        </p:nvSpPr>
        <p:spPr bwMode="gray">
          <a:xfrm>
            <a:off x="428596" y="2214554"/>
            <a:ext cx="7929618" cy="1571636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23" name="Rectangle 31"/>
          <p:cNvSpPr>
            <a:spLocks noChangeArrowheads="1"/>
          </p:cNvSpPr>
          <p:nvPr/>
        </p:nvSpPr>
        <p:spPr bwMode="gray">
          <a:xfrm>
            <a:off x="714348" y="2285992"/>
            <a:ext cx="7572428" cy="1338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2060"/>
                </a:solidFill>
                <a:cs typeface="Arial" charset="0"/>
              </a:rPr>
              <a:t>ВЗАИМОПОЗНАНИЕ И ВЗАИМОИНФОРМИРОВАНИЕ </a:t>
            </a:r>
          </a:p>
          <a:p>
            <a:pPr algn="ctr">
              <a:lnSpc>
                <a:spcPct val="90000"/>
              </a:lnSpc>
            </a:pPr>
            <a:r>
              <a:rPr lang="ru-RU" altLang="ru-RU" sz="1400" b="1" dirty="0" smtClean="0">
                <a:solidFill>
                  <a:srgbClr val="002060"/>
                </a:solidFill>
                <a:cs typeface="Arial" charset="0"/>
              </a:rPr>
              <a:t>(</a:t>
            </a:r>
            <a:r>
              <a:rPr lang="ru-RU" sz="1400" dirty="0" smtClean="0"/>
              <a:t>беседы, консультации, буклеты, памятки, папки-передвижки, анкетирование, посещение семей на дому, сбор сведений о семье, проведение Дней открытых дверей, информирование через сайт ДОУ)</a:t>
            </a:r>
            <a:endParaRPr lang="en-US" altLang="ru-RU" sz="14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8226" name="AutoShape 34"/>
          <p:cNvSpPr>
            <a:spLocks noChangeArrowheads="1"/>
          </p:cNvSpPr>
          <p:nvPr/>
        </p:nvSpPr>
        <p:spPr bwMode="blackGray">
          <a:xfrm rot="16200000" flipV="1">
            <a:off x="4434747" y="1446850"/>
            <a:ext cx="636883" cy="755650"/>
          </a:xfrm>
          <a:prstGeom prst="rightArrow">
            <a:avLst>
              <a:gd name="adj1" fmla="val 46509"/>
              <a:gd name="adj2" fmla="val 42098"/>
            </a:avLst>
          </a:prstGeom>
          <a:gradFill rotWithShape="1">
            <a:gsLst>
              <a:gs pos="0">
                <a:schemeClr val="accent1">
                  <a:gamma/>
                  <a:tint val="0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0" name="AutoShape 28"/>
          <p:cNvSpPr>
            <a:spLocks noChangeArrowheads="1"/>
          </p:cNvSpPr>
          <p:nvPr/>
        </p:nvSpPr>
        <p:spPr bwMode="gray">
          <a:xfrm>
            <a:off x="428596" y="3857628"/>
            <a:ext cx="7929618" cy="1357322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" name="AutoShape 28"/>
          <p:cNvSpPr>
            <a:spLocks noChangeArrowheads="1"/>
          </p:cNvSpPr>
          <p:nvPr/>
        </p:nvSpPr>
        <p:spPr bwMode="gray">
          <a:xfrm>
            <a:off x="428596" y="5373216"/>
            <a:ext cx="7929618" cy="1341932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2" name="Rectangle 31"/>
          <p:cNvSpPr>
            <a:spLocks noChangeArrowheads="1"/>
          </p:cNvSpPr>
          <p:nvPr/>
        </p:nvSpPr>
        <p:spPr bwMode="gray">
          <a:xfrm>
            <a:off x="1214414" y="3929066"/>
            <a:ext cx="6634339" cy="1144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2060"/>
                </a:solidFill>
                <a:cs typeface="Arial" charset="0"/>
              </a:rPr>
              <a:t>НЕПРЕРЫВНОЕ ОБРАЗОВАНИЕ ВОСПИТЫВАЮЩИХ ВЗРОСЛЫХ</a:t>
            </a:r>
          </a:p>
          <a:p>
            <a:pPr algn="ctr">
              <a:lnSpc>
                <a:spcPct val="90000"/>
              </a:lnSpc>
            </a:pPr>
            <a:r>
              <a:rPr lang="ru-RU" sz="1400" dirty="0" smtClean="0"/>
              <a:t>(родительские собрания, семинары-практикумы, тренинги, </a:t>
            </a:r>
          </a:p>
          <a:p>
            <a:pPr algn="ctr">
              <a:lnSpc>
                <a:spcPct val="90000"/>
              </a:lnSpc>
            </a:pPr>
            <a:r>
              <a:rPr lang="ru-RU" sz="1400" dirty="0" smtClean="0"/>
              <a:t>мастер-классы, круглые столы)</a:t>
            </a:r>
            <a:endParaRPr lang="en-US" altLang="ru-RU" sz="14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43" name="Rectangle 31"/>
          <p:cNvSpPr>
            <a:spLocks noChangeArrowheads="1"/>
          </p:cNvSpPr>
          <p:nvPr/>
        </p:nvSpPr>
        <p:spPr bwMode="gray">
          <a:xfrm>
            <a:off x="1000100" y="5451036"/>
            <a:ext cx="7143800" cy="1144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2060"/>
                </a:solidFill>
                <a:cs typeface="Arial" charset="0"/>
              </a:rPr>
              <a:t>СОВМЕСТНАЯ ДЕЯТЕЛЬНОСТЬ </a:t>
            </a:r>
          </a:p>
          <a:p>
            <a:pPr algn="ctr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2060"/>
                </a:solidFill>
                <a:cs typeface="Arial" charset="0"/>
              </a:rPr>
              <a:t>ПЕДАГОГОВ, РОДИТЕЛЕЙ, ДЕТЕЙ</a:t>
            </a:r>
          </a:p>
          <a:p>
            <a:pPr algn="ctr">
              <a:lnSpc>
                <a:spcPct val="90000"/>
              </a:lnSpc>
            </a:pPr>
            <a:r>
              <a:rPr lang="ru-RU" sz="1400" dirty="0" smtClean="0"/>
              <a:t>(участие в проектной деятельности, праздники, фестивали, совместные походы и экскурсии, выставки, совместное участие в конкурсах)</a:t>
            </a:r>
            <a:endParaRPr lang="en-US" altLang="ru-RU" sz="1400" b="1" dirty="0">
              <a:solidFill>
                <a:srgbClr val="002060"/>
              </a:solidFill>
              <a:cs typeface="Arial" charset="0"/>
            </a:endParaRPr>
          </a:p>
        </p:txBody>
      </p: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1256989" y="4389227"/>
            <a:ext cx="168275" cy="168275"/>
            <a:chOff x="2928" y="2208"/>
            <a:chExt cx="262" cy="262"/>
          </a:xfrm>
        </p:grpSpPr>
        <p:sp>
          <p:nvSpPr>
            <p:cNvPr id="45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1187624" y="2827281"/>
            <a:ext cx="168275" cy="168275"/>
            <a:chOff x="2928" y="2208"/>
            <a:chExt cx="262" cy="262"/>
          </a:xfrm>
        </p:grpSpPr>
        <p:sp>
          <p:nvSpPr>
            <p:cNvPr id="48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8024" y="571480"/>
            <a:ext cx="3927380" cy="5017760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 smtClean="0"/>
              <a:t>Полное название</a:t>
            </a:r>
            <a:r>
              <a:rPr lang="ru-RU" sz="1800" dirty="0" smtClean="0"/>
              <a:t>: </a:t>
            </a:r>
            <a:br>
              <a:rPr lang="ru-RU" sz="1800" dirty="0" smtClean="0"/>
            </a:br>
            <a:r>
              <a:rPr lang="ru-RU" sz="1800" dirty="0" smtClean="0"/>
              <a:t>образовательная программа муниципального бюджетного дошкольного образовательного учреждения – детский сад </a:t>
            </a:r>
            <a:r>
              <a:rPr lang="ru-RU" sz="1800" dirty="0" smtClean="0"/>
              <a:t>«</a:t>
            </a:r>
            <a:r>
              <a:rPr lang="ru-RU" sz="1800" dirty="0" err="1" smtClean="0"/>
              <a:t>Гульчачак</a:t>
            </a:r>
            <a:r>
              <a:rPr lang="ru-RU" sz="1800" dirty="0" smtClean="0"/>
              <a:t>» </a:t>
            </a:r>
            <a:r>
              <a:rPr lang="ru-RU" sz="1800" dirty="0" smtClean="0"/>
              <a:t>Тукаевского муниципального района Республики Татарстан</a:t>
            </a: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 smtClean="0"/>
              <a:t>Ориентирована на детей в возрасте от 1,5 лет до прекращения</a:t>
            </a:r>
            <a:br>
              <a:rPr lang="ru-RU" sz="1800" b="1" dirty="0" smtClean="0"/>
            </a:br>
            <a:r>
              <a:rPr lang="ru-RU" sz="1800" b="1" dirty="0" smtClean="0"/>
              <a:t> образовательных </a:t>
            </a:r>
            <a:br>
              <a:rPr lang="ru-RU" sz="1800" b="1" dirty="0" smtClean="0"/>
            </a:br>
            <a:r>
              <a:rPr lang="ru-RU" sz="1800" b="1" dirty="0" smtClean="0"/>
              <a:t>отношений. 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</a:t>
            </a:fld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692696"/>
            <a:ext cx="3672408" cy="5112568"/>
          </a:xfrm>
          <a:prstGeom prst="rect">
            <a:avLst/>
          </a:prstGeom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0099"/>
                </a:solidFill>
              </a:rPr>
              <a:t>Направления вариативной части программы:</a:t>
            </a:r>
            <a:endParaRPr lang="ru-RU" sz="3200" b="1" dirty="0">
              <a:solidFill>
                <a:srgbClr val="000099"/>
              </a:solidFill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714348" y="1500174"/>
            <a:ext cx="4000528" cy="1714512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 dirty="0" smtClean="0"/>
              <a:t>1. РЕГИОНАЛЬНЫЙ </a:t>
            </a:r>
          </a:p>
          <a:p>
            <a:pPr algn="ctr"/>
            <a:r>
              <a:rPr lang="ru-RU" sz="2000" b="1" dirty="0" smtClean="0"/>
              <a:t>КОМПОНЕНТ</a:t>
            </a:r>
            <a:endParaRPr lang="ru-RU" sz="2000" b="1" dirty="0"/>
          </a:p>
        </p:txBody>
      </p:sp>
      <p:sp>
        <p:nvSpPr>
          <p:cNvPr id="24585" name="Rectangle 9"/>
          <p:cNvSpPr>
            <a:spLocks noChangeArrowheads="1"/>
          </p:cNvSpPr>
          <p:nvPr/>
        </p:nvSpPr>
        <p:spPr bwMode="auto">
          <a:xfrm>
            <a:off x="4857752" y="2428868"/>
            <a:ext cx="3857652" cy="2071702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 </a:t>
            </a:r>
            <a:r>
              <a:rPr lang="ru-RU" sz="2000" b="1" dirty="0" smtClean="0"/>
              <a:t>2. ОСВОЕНИЕ НОВЫХ </a:t>
            </a:r>
          </a:p>
          <a:p>
            <a:pPr algn="ctr"/>
            <a:r>
              <a:rPr lang="ru-RU" sz="2000" b="1" dirty="0" smtClean="0"/>
              <a:t>ОБРАЗОВАТЕЛЬНЫХ </a:t>
            </a:r>
          </a:p>
          <a:p>
            <a:pPr algn="ctr"/>
            <a:r>
              <a:rPr lang="ru-RU" sz="2000" b="1" dirty="0" smtClean="0"/>
              <a:t>ТЕХНОЛОГИЙ</a:t>
            </a:r>
            <a:endParaRPr lang="ru-RU" sz="2000" b="1" dirty="0"/>
          </a:p>
        </p:txBody>
      </p:sp>
      <p:pic>
        <p:nvPicPr>
          <p:cNvPr id="27" name="Picture 2" descr="H:\Дет.сад\Картинки, рисунки\Дети и взрослые\дети рисую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4857760"/>
            <a:ext cx="2000264" cy="150019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 smtClean="0"/>
              <a:t>Содержание </a:t>
            </a:r>
            <a:br>
              <a:rPr lang="ru-RU" sz="3200" b="1" dirty="0" smtClean="0"/>
            </a:br>
            <a:r>
              <a:rPr lang="ru-RU" sz="3200" b="1" dirty="0" smtClean="0"/>
              <a:t>организационного раздела: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686700" cy="487375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b="1" dirty="0" smtClean="0"/>
              <a:t>Организационный раздел включает в себя:</a:t>
            </a:r>
          </a:p>
          <a:p>
            <a:pPr marL="0" indent="0" algn="just">
              <a:buNone/>
            </a:pPr>
            <a:r>
              <a:rPr lang="ru-RU" b="1" dirty="0" smtClean="0"/>
              <a:t>- </a:t>
            </a:r>
            <a:r>
              <a:rPr lang="ru-RU" dirty="0" smtClean="0"/>
              <a:t>психолого-педагогические условия реализации программы</a:t>
            </a:r>
          </a:p>
          <a:p>
            <a:pPr algn="just">
              <a:buFontTx/>
              <a:buChar char="-"/>
            </a:pPr>
            <a:r>
              <a:rPr lang="ru-RU" dirty="0" smtClean="0"/>
              <a:t>материально-техническое обеспечение;</a:t>
            </a:r>
          </a:p>
          <a:p>
            <a:pPr algn="just">
              <a:buFontTx/>
              <a:buChar char="-"/>
            </a:pPr>
            <a:r>
              <a:rPr lang="ru-RU" dirty="0" smtClean="0"/>
              <a:t>обеспеченность методическими материалами и средствами обучения и воспитания;</a:t>
            </a:r>
          </a:p>
          <a:p>
            <a:pPr algn="just">
              <a:buFontTx/>
              <a:buChar char="-"/>
            </a:pPr>
            <a:r>
              <a:rPr lang="ru-RU" dirty="0" smtClean="0"/>
              <a:t>организация режима пребывания детей в ДОУ;</a:t>
            </a:r>
          </a:p>
          <a:p>
            <a:pPr algn="just">
              <a:buFontTx/>
              <a:buChar char="-"/>
            </a:pPr>
            <a:r>
              <a:rPr lang="ru-RU" dirty="0" smtClean="0"/>
              <a:t>особенности традиционных событий, праздников, мероприятий;</a:t>
            </a:r>
          </a:p>
          <a:p>
            <a:pPr algn="just">
              <a:buFontTx/>
              <a:buChar char="-"/>
            </a:pPr>
            <a:r>
              <a:rPr lang="ru-RU" dirty="0" smtClean="0"/>
              <a:t>особенности организации развивающей предметно-пространственной среды.</a:t>
            </a:r>
          </a:p>
          <a:p>
            <a:pPr algn="just">
              <a:buFontTx/>
              <a:buChar char="-"/>
            </a:pPr>
            <a:r>
              <a:rPr lang="ru-RU" dirty="0"/>
              <a:t>к</a:t>
            </a:r>
            <a:r>
              <a:rPr lang="ru-RU" dirty="0" smtClean="0"/>
              <a:t>адровые условия</a:t>
            </a:r>
          </a:p>
          <a:p>
            <a:pPr algn="just">
              <a:buFontTx/>
              <a:buChar char="-"/>
            </a:pPr>
            <a:r>
              <a:rPr lang="ru-RU" dirty="0"/>
              <a:t>к</a:t>
            </a:r>
            <a:r>
              <a:rPr lang="ru-RU" dirty="0" smtClean="0"/>
              <a:t>алендарный план воспитательной работы</a:t>
            </a:r>
          </a:p>
          <a:p>
            <a:pPr>
              <a:buFontTx/>
              <a:buChar char="-"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86700" cy="868346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/>
              <a:t>Контактная информация: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357298"/>
            <a:ext cx="7972452" cy="511665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b="1" dirty="0" smtClean="0"/>
              <a:t>   </a:t>
            </a:r>
            <a:r>
              <a:rPr lang="ru-RU" sz="2800" b="1" dirty="0" smtClean="0"/>
              <a:t>Юридический и почтовый адрес:</a:t>
            </a:r>
            <a:r>
              <a:rPr lang="ru-RU" sz="2800" dirty="0" smtClean="0"/>
              <a:t> </a:t>
            </a:r>
          </a:p>
          <a:p>
            <a:pPr algn="just">
              <a:buNone/>
            </a:pPr>
            <a:r>
              <a:rPr lang="ru-RU" sz="2800" b="1" dirty="0" smtClean="0"/>
              <a:t>423882, РТ, Тукаевский муниципальный</a:t>
            </a:r>
            <a:endParaRPr lang="en-US" sz="2800" b="1" dirty="0" smtClean="0"/>
          </a:p>
          <a:p>
            <a:pPr algn="just">
              <a:buNone/>
            </a:pPr>
            <a:r>
              <a:rPr lang="ru-RU" sz="2800" b="1" dirty="0" smtClean="0"/>
              <a:t>район, село Старое </a:t>
            </a:r>
            <a:r>
              <a:rPr lang="ru-RU" sz="2800" b="1" dirty="0" err="1" smtClean="0"/>
              <a:t>Абдулово</a:t>
            </a:r>
            <a:r>
              <a:rPr lang="ru-RU" sz="2800" b="1" dirty="0" smtClean="0"/>
              <a:t>, ул. Центральная д.13.</a:t>
            </a:r>
          </a:p>
          <a:p>
            <a:pPr algn="just">
              <a:buNone/>
            </a:pPr>
            <a:r>
              <a:rPr lang="en-US" sz="2800" b="1" u="sng" dirty="0" smtClean="0"/>
              <a:t>E-mail</a:t>
            </a:r>
            <a:r>
              <a:rPr lang="ru-RU" sz="2800" b="1" u="sng" dirty="0" smtClean="0"/>
              <a:t>: </a:t>
            </a:r>
            <a:r>
              <a:rPr lang="en-US" sz="2800" b="1" u="sng" dirty="0" smtClean="0"/>
              <a:t>Gulchechek.Sad@tatar.ru</a:t>
            </a:r>
            <a:r>
              <a:rPr lang="ru-RU" sz="2800" b="1" u="sng" dirty="0" smtClean="0"/>
              <a:t> </a:t>
            </a:r>
          </a:p>
          <a:p>
            <a:pPr algn="just">
              <a:buNone/>
            </a:pPr>
            <a:r>
              <a:rPr lang="ru-RU" sz="2800" b="1" dirty="0" smtClean="0"/>
              <a:t>Информационный сайт ДОУ: </a:t>
            </a:r>
          </a:p>
          <a:p>
            <a:pPr algn="just">
              <a:buNone/>
            </a:pPr>
            <a:r>
              <a:rPr lang="ru-RU" sz="2800" b="1" u="sng" dirty="0" smtClean="0">
                <a:hlinkClick r:id="rId2"/>
              </a:rPr>
              <a:t> </a:t>
            </a:r>
            <a:r>
              <a:rPr lang="en-US" sz="2800" dirty="0">
                <a:hlinkClick r:id="rId3" tooltip="Перейти"/>
              </a:rPr>
              <a:t>http://</a:t>
            </a:r>
            <a:r>
              <a:rPr lang="en-US" sz="2800" dirty="0" smtClean="0">
                <a:hlinkClick r:id="rId3" tooltip="Перейти"/>
              </a:rPr>
              <a:t>edu.tatar.ru/tukaj/st-abdulovo/dou</a:t>
            </a:r>
            <a:endParaRPr lang="ru-RU" sz="2800" dirty="0" smtClean="0"/>
          </a:p>
          <a:p>
            <a:pPr algn="just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214422"/>
            <a:ext cx="8229600" cy="3857652"/>
          </a:xfrm>
        </p:spPr>
        <p:txBody>
          <a:bodyPr/>
          <a:lstStyle/>
          <a:p>
            <a:pPr algn="ctr"/>
            <a:r>
              <a:rPr lang="ru-RU" sz="4800" b="1" dirty="0" smtClean="0">
                <a:solidFill>
                  <a:schemeClr val="tx2"/>
                </a:solidFill>
                <a:latin typeface="Georgia" pitchFamily="18" charset="0"/>
              </a:rPr>
              <a:t>Спасибо за внимание!</a:t>
            </a:r>
            <a:br>
              <a:rPr lang="ru-RU" sz="4800" b="1" dirty="0" smtClean="0">
                <a:solidFill>
                  <a:schemeClr val="tx2"/>
                </a:solidFill>
                <a:latin typeface="Georgia" pitchFamily="18" charset="0"/>
              </a:rPr>
            </a:br>
            <a:r>
              <a:rPr lang="ru-RU" sz="4800" b="1" dirty="0" smtClean="0">
                <a:solidFill>
                  <a:schemeClr val="tx2"/>
                </a:solidFill>
              </a:rPr>
              <a:t/>
            </a:r>
            <a:br>
              <a:rPr lang="ru-RU" sz="4800" b="1" dirty="0" smtClean="0">
                <a:solidFill>
                  <a:schemeClr val="tx2"/>
                </a:solidFill>
              </a:rPr>
            </a:br>
            <a:r>
              <a:rPr lang="ru-RU" b="1" dirty="0" smtClean="0">
                <a:solidFill>
                  <a:schemeClr val="tx2"/>
                </a:solidFill>
              </a:rPr>
              <a:t/>
            </a:r>
            <a:br>
              <a:rPr lang="ru-RU" b="1" dirty="0" smtClean="0">
                <a:solidFill>
                  <a:schemeClr val="tx2"/>
                </a:solidFill>
              </a:rPr>
            </a:br>
            <a:r>
              <a:rPr lang="ru-RU" b="1" dirty="0" smtClean="0">
                <a:solidFill>
                  <a:schemeClr val="tx2"/>
                </a:solidFill>
              </a:rPr>
              <a:t/>
            </a:r>
            <a:br>
              <a:rPr lang="ru-RU" b="1" dirty="0" smtClean="0">
                <a:solidFill>
                  <a:schemeClr val="tx2"/>
                </a:solidFill>
              </a:rPr>
            </a:b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23</a:t>
            </a:fld>
            <a:endParaRPr lang="ru-RU"/>
          </a:p>
        </p:txBody>
      </p:sp>
      <p:pic>
        <p:nvPicPr>
          <p:cNvPr id="4" name="Picture 9" descr="i?id=468950311-54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000496" y="4000504"/>
            <a:ext cx="1061896" cy="1235066"/>
          </a:xfrm>
          <a:prstGeom prst="rect">
            <a:avLst/>
          </a:prstGeom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5500726" cy="6715148"/>
          </a:xfrm>
        </p:spPr>
        <p:txBody>
          <a:bodyPr>
            <a:noAutofit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b="1" dirty="0">
              <a:solidFill>
                <a:schemeClr val="tx2"/>
              </a:solidFill>
              <a:latin typeface="Georgia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>
          <a:xfrm>
            <a:off x="214282" y="260648"/>
            <a:ext cx="8462174" cy="6311600"/>
          </a:xfrm>
        </p:spPr>
        <p:txBody>
          <a:bodyPr>
            <a:normAutofit fontScale="92500"/>
          </a:bodyPr>
          <a:lstStyle/>
          <a:p>
            <a:pPr marR="135890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Основная</a:t>
            </a:r>
            <a:r>
              <a:rPr lang="ru-RU" spc="5" dirty="0">
                <a:solidFill>
                  <a:srgbClr val="000009"/>
                </a:solidFill>
                <a:latin typeface="Times New Roman"/>
                <a:ea typeface="Times New Roman"/>
              </a:rPr>
              <a:t> общеобразовательная программа </a:t>
            </a:r>
            <a:r>
              <a:rPr lang="ru-RU" dirty="0">
                <a:latin typeface="Times New Roman"/>
                <a:ea typeface="Times New Roman"/>
              </a:rPr>
              <a:t>–</a:t>
            </a:r>
            <a:r>
              <a:rPr lang="ru-RU" b="1" dirty="0"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образовательная</a:t>
            </a:r>
            <a:r>
              <a:rPr lang="ru-RU" spc="5" dirty="0">
                <a:solidFill>
                  <a:srgbClr val="000009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программа</a:t>
            </a:r>
            <a:r>
              <a:rPr lang="ru-RU" spc="5" dirty="0">
                <a:solidFill>
                  <a:srgbClr val="000009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дошкольного</a:t>
            </a:r>
            <a:r>
              <a:rPr lang="ru-RU" spc="5" dirty="0">
                <a:solidFill>
                  <a:srgbClr val="000009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образования</a:t>
            </a:r>
            <a:r>
              <a:rPr lang="ru-RU" spc="-335" dirty="0">
                <a:solidFill>
                  <a:srgbClr val="000009"/>
                </a:solidFill>
                <a:latin typeface="Times New Roman"/>
                <a:ea typeface="Times New Roman"/>
              </a:rPr>
              <a:t> </a:t>
            </a:r>
            <a:r>
              <a:rPr lang="ru-RU" dirty="0" smtClean="0">
                <a:solidFill>
                  <a:srgbClr val="000009"/>
                </a:solidFill>
                <a:latin typeface="Times New Roman"/>
                <a:ea typeface="Times New Roman"/>
              </a:rPr>
              <a:t>Муниципального бюджетного 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дошкольного образовательного учреждения </a:t>
            </a:r>
            <a:r>
              <a:rPr lang="ru-RU" dirty="0" smtClean="0">
                <a:solidFill>
                  <a:srgbClr val="000009"/>
                </a:solidFill>
                <a:latin typeface="Times New Roman"/>
                <a:ea typeface="Times New Roman"/>
              </a:rPr>
              <a:t>«</a:t>
            </a:r>
            <a:r>
              <a:rPr lang="ru-RU" dirty="0" err="1" smtClean="0">
                <a:solidFill>
                  <a:srgbClr val="000009"/>
                </a:solidFill>
                <a:latin typeface="Times New Roman"/>
                <a:ea typeface="Times New Roman"/>
              </a:rPr>
              <a:t>Гульчачак</a:t>
            </a:r>
            <a:r>
              <a:rPr lang="ru-RU" dirty="0" smtClean="0">
                <a:solidFill>
                  <a:srgbClr val="000009"/>
                </a:solidFill>
                <a:latin typeface="Times New Roman"/>
                <a:ea typeface="Times New Roman"/>
              </a:rPr>
              <a:t>» 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(далее</a:t>
            </a:r>
            <a:r>
              <a:rPr lang="ru-RU" spc="5" dirty="0">
                <a:solidFill>
                  <a:srgbClr val="000009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– 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Программа)</a:t>
            </a:r>
            <a:r>
              <a:rPr lang="ru-RU" spc="5" dirty="0">
                <a:solidFill>
                  <a:srgbClr val="000009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разработана</a:t>
            </a:r>
            <a:r>
              <a:rPr lang="ru-RU" spc="5" dirty="0">
                <a:solidFill>
                  <a:srgbClr val="000009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в</a:t>
            </a:r>
            <a:r>
              <a:rPr lang="ru-RU" spc="5" dirty="0">
                <a:solidFill>
                  <a:srgbClr val="000009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соответствии</a:t>
            </a:r>
            <a:r>
              <a:rPr lang="ru-RU" spc="5" dirty="0">
                <a:solidFill>
                  <a:srgbClr val="000009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с</a:t>
            </a:r>
            <a:r>
              <a:rPr lang="ru-RU" spc="5" dirty="0">
                <a:solidFill>
                  <a:srgbClr val="000009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федеральным</a:t>
            </a:r>
            <a:r>
              <a:rPr lang="ru-RU" spc="5" dirty="0">
                <a:solidFill>
                  <a:srgbClr val="000009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государственным</a:t>
            </a:r>
            <a:r>
              <a:rPr lang="ru-RU" spc="5" dirty="0">
                <a:solidFill>
                  <a:srgbClr val="000009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образовательным</a:t>
            </a:r>
            <a:r>
              <a:rPr lang="ru-RU" spc="5" dirty="0">
                <a:solidFill>
                  <a:srgbClr val="000009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стандартом</a:t>
            </a:r>
            <a:r>
              <a:rPr lang="ru-RU" spc="5" dirty="0">
                <a:solidFill>
                  <a:srgbClr val="000009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дошкольного</a:t>
            </a:r>
            <a:r>
              <a:rPr lang="ru-RU" spc="5" dirty="0">
                <a:solidFill>
                  <a:srgbClr val="000009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образования</a:t>
            </a:r>
            <a:r>
              <a:rPr lang="ru-RU" spc="5" dirty="0">
                <a:solidFill>
                  <a:srgbClr val="000009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(утвержден приказом </a:t>
            </a:r>
            <a:r>
              <a:rPr lang="ru-RU" dirty="0" err="1">
                <a:latin typeface="Times New Roman"/>
                <a:ea typeface="Times New Roman"/>
              </a:rPr>
              <a:t>Минобрнауки</a:t>
            </a:r>
            <a:r>
              <a:rPr lang="ru-RU" dirty="0">
                <a:latin typeface="Times New Roman"/>
                <a:ea typeface="Times New Roman"/>
              </a:rPr>
              <a:t> России от 17 октября 2013 г. № 1155, зарегистрировано в Минюсте России 14 ноября 2013 г., регистрационный № 30384; в редакции приказа </a:t>
            </a:r>
            <a:r>
              <a:rPr lang="ru-RU" dirty="0" err="1">
                <a:latin typeface="Times New Roman"/>
                <a:ea typeface="Times New Roman"/>
              </a:rPr>
              <a:t>Минпросвещения</a:t>
            </a:r>
            <a:r>
              <a:rPr lang="ru-RU" dirty="0">
                <a:latin typeface="Times New Roman"/>
                <a:ea typeface="Times New Roman"/>
              </a:rPr>
              <a:t> России от 8 ноября 2022 г. № 955, зарегистрировано в Минюсте России 6 февраля 2023 г., регистрационный № 72264)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 (далее –</a:t>
            </a:r>
            <a:r>
              <a:rPr lang="ru-RU" spc="5" dirty="0">
                <a:solidFill>
                  <a:srgbClr val="000009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ФГОС</a:t>
            </a:r>
            <a:r>
              <a:rPr lang="ru-RU" spc="5" dirty="0">
                <a:solidFill>
                  <a:srgbClr val="000009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ДО)</a:t>
            </a:r>
            <a:r>
              <a:rPr lang="ru-RU" spc="5" dirty="0">
                <a:solidFill>
                  <a:srgbClr val="000009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и</a:t>
            </a:r>
            <a:r>
              <a:rPr lang="ru-RU" spc="5" dirty="0">
                <a:solidFill>
                  <a:srgbClr val="000009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федеральной образовательной программой дошкольного образования (</a:t>
            </a:r>
            <a:r>
              <a:rPr lang="ru-RU" dirty="0">
                <a:latin typeface="Times New Roman"/>
                <a:ea typeface="Times New Roman"/>
              </a:rPr>
              <a:t>утверждена приказом </a:t>
            </a:r>
            <a:r>
              <a:rPr lang="ru-RU" dirty="0" err="1">
                <a:latin typeface="Times New Roman"/>
                <a:ea typeface="Times New Roman"/>
              </a:rPr>
              <a:t>Минпросвещения</a:t>
            </a:r>
            <a:r>
              <a:rPr lang="ru-RU" dirty="0">
                <a:latin typeface="Times New Roman"/>
                <a:ea typeface="Times New Roman"/>
              </a:rPr>
              <a:t> России от 25 ноября 2022 г. № 1028, зарегистрировано в Минюсте России 28 декабря 2022 г., регистрационный № 71847</a:t>
            </a:r>
            <a:r>
              <a:rPr lang="ru-RU" dirty="0">
                <a:solidFill>
                  <a:srgbClr val="000009"/>
                </a:solidFill>
                <a:latin typeface="Times New Roman"/>
                <a:ea typeface="Times New Roman"/>
              </a:rPr>
              <a:t>) (далее – ФОП ДО).</a:t>
            </a:r>
            <a:endParaRPr lang="ru-RU" sz="2000" dirty="0">
              <a:latin typeface="Times New Roman"/>
              <a:ea typeface="Times New Roman"/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654032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tx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 образовательной</a:t>
            </a:r>
            <a:r>
              <a:rPr lang="ru-RU" sz="3200" b="1" dirty="0" smtClean="0">
                <a:solidFill>
                  <a:schemeClr val="tx2"/>
                </a:solidFill>
                <a:latin typeface="Georgia" pitchFamily="18" charset="0"/>
                <a:ea typeface="Bodoni MT"/>
              </a:rPr>
              <a:t> программы:</a:t>
            </a:r>
            <a:endParaRPr lang="ru-RU" sz="3200" b="1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3714744" y="2198177"/>
            <a:ext cx="4500594" cy="3600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134620" marR="567055" indent="449580" algn="just">
              <a:spcAft>
                <a:spcPts val="0"/>
              </a:spcAft>
            </a:pPr>
            <a:r>
              <a:rPr lang="ru-RU" sz="2000" b="1" i="1" dirty="0">
                <a:latin typeface="Times New Roman"/>
                <a:ea typeface="Times New Roman"/>
              </a:rPr>
              <a:t>Целью </a:t>
            </a:r>
            <a:r>
              <a:rPr lang="ru-RU" sz="2000" dirty="0">
                <a:latin typeface="Times New Roman"/>
                <a:ea typeface="Times New Roman"/>
              </a:rPr>
              <a:t>Образовательной программы является всестороннее развитие и воспитание ребенка в</a:t>
            </a:r>
            <a:r>
              <a:rPr lang="ru-RU" sz="2000" spc="5" dirty="0">
                <a:latin typeface="Times New Roman"/>
                <a:ea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</a:rPr>
              <a:t>период дошкольного детства на основе духовно-нравственных ценностей народов Российской</a:t>
            </a:r>
            <a:r>
              <a:rPr lang="ru-RU" sz="2000" spc="-285" dirty="0">
                <a:latin typeface="Times New Roman"/>
                <a:ea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</a:rPr>
              <a:t>Федерации,</a:t>
            </a:r>
            <a:r>
              <a:rPr lang="ru-RU" sz="2000" spc="-5" dirty="0">
                <a:latin typeface="Times New Roman"/>
                <a:ea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</a:rPr>
              <a:t>исторических</a:t>
            </a:r>
            <a:r>
              <a:rPr lang="ru-RU" sz="2000" spc="-5" dirty="0">
                <a:latin typeface="Times New Roman"/>
                <a:ea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</a:rPr>
              <a:t>и</a:t>
            </a:r>
            <a:r>
              <a:rPr lang="ru-RU" sz="2000" spc="-5" dirty="0">
                <a:latin typeface="Times New Roman"/>
                <a:ea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</a:rPr>
              <a:t>национально-культурных</a:t>
            </a:r>
            <a:r>
              <a:rPr lang="ru-RU" sz="2000" spc="5" dirty="0">
                <a:latin typeface="Times New Roman"/>
                <a:ea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</a:rPr>
              <a:t>традиций.</a:t>
            </a:r>
          </a:p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27050" algn="l"/>
                <a:tab pos="809625" algn="l"/>
              </a:tabLst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H:\Дет.сад\Картинки, рисунки\Дети и взрослые\дети рисую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143116"/>
            <a:ext cx="3041914" cy="228143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6908"/>
          </a:xfrm>
        </p:spPr>
        <p:txBody>
          <a:bodyPr/>
          <a:lstStyle/>
          <a:p>
            <a:pPr algn="ctr"/>
            <a:r>
              <a:rPr lang="ru-RU" b="1" dirty="0" smtClean="0"/>
              <a:t>Задачи программы: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1214422"/>
            <a:ext cx="8424936" cy="5373818"/>
          </a:xfrm>
        </p:spPr>
        <p:txBody>
          <a:bodyPr>
            <a:normAutofit fontScale="77500" lnSpcReduction="20000"/>
          </a:bodyPr>
          <a:lstStyle/>
          <a:p>
            <a:pPr marL="342900" marR="438785" lvl="0" indent="-342900" algn="just">
              <a:spcAft>
                <a:spcPts val="0"/>
              </a:spcAft>
              <a:buSzPts val="1200"/>
              <a:buFont typeface="Times New Roman"/>
              <a:buChar char="-"/>
              <a:tabLst>
                <a:tab pos="680085" algn="l"/>
              </a:tabLst>
            </a:pPr>
            <a:r>
              <a:rPr lang="ru-RU" dirty="0">
                <a:latin typeface="Times New Roman"/>
                <a:ea typeface="Times New Roman"/>
              </a:rPr>
              <a:t>обеспечение единых для Российской Федерации содержания дошкольного образования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и</a:t>
            </a:r>
            <a:r>
              <a:rPr lang="ru-RU" spc="-10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планируемых</a:t>
            </a:r>
            <a:r>
              <a:rPr lang="ru-RU" spc="-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результатов</a:t>
            </a:r>
            <a:r>
              <a:rPr lang="ru-RU" spc="-10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освоения</a:t>
            </a:r>
            <a:r>
              <a:rPr lang="ru-RU" spc="-10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образовательной</a:t>
            </a:r>
            <a:r>
              <a:rPr lang="ru-RU" spc="-20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программы</a:t>
            </a:r>
            <a:r>
              <a:rPr lang="ru-RU" spc="-10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дошкольного</a:t>
            </a:r>
            <a:r>
              <a:rPr lang="ru-RU" spc="-10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образования;</a:t>
            </a:r>
            <a:endParaRPr lang="ru-RU" sz="2000" dirty="0">
              <a:latin typeface="Times New Roman"/>
              <a:ea typeface="Times New Roman"/>
            </a:endParaRPr>
          </a:p>
          <a:p>
            <a:pPr marL="342900" marR="441325" lvl="0" indent="-342900" algn="just">
              <a:spcAft>
                <a:spcPts val="0"/>
              </a:spcAft>
              <a:buSzPts val="1200"/>
              <a:buFont typeface="Times New Roman"/>
              <a:buChar char="-"/>
              <a:tabLst>
                <a:tab pos="745490" algn="l"/>
              </a:tabLst>
            </a:pPr>
            <a:r>
              <a:rPr lang="ru-RU" dirty="0">
                <a:latin typeface="Times New Roman"/>
                <a:ea typeface="Times New Roman"/>
              </a:rPr>
              <a:t>построение (структурирование) содержания образовательной работы на основе учета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возрастных</a:t>
            </a:r>
            <a:r>
              <a:rPr lang="ru-RU" spc="-10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и индивидуальных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особенностей развития;</a:t>
            </a:r>
            <a:endParaRPr lang="ru-RU" sz="2000" dirty="0">
              <a:latin typeface="Times New Roman"/>
              <a:ea typeface="Times New Roman"/>
            </a:endParaRPr>
          </a:p>
          <a:p>
            <a:pPr marL="342900" marR="438785" lvl="0" indent="-342900" algn="just">
              <a:spcAft>
                <a:spcPts val="0"/>
              </a:spcAft>
              <a:buSzPts val="1200"/>
              <a:buFont typeface="Times New Roman"/>
              <a:buChar char="-"/>
              <a:tabLst>
                <a:tab pos="707390" algn="l"/>
              </a:tabLst>
            </a:pPr>
            <a:r>
              <a:rPr lang="ru-RU" dirty="0">
                <a:latin typeface="Times New Roman"/>
                <a:ea typeface="Times New Roman"/>
              </a:rPr>
              <a:t>создание условий для равного доступа к образованию для всех детей дошкольного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возраста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с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учетом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разнообразия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образовательных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потребностей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и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индивидуальных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возможностей;</a:t>
            </a:r>
            <a:endParaRPr lang="ru-RU" sz="2000" dirty="0">
              <a:latin typeface="Times New Roman"/>
              <a:ea typeface="Times New Roman"/>
            </a:endParaRPr>
          </a:p>
          <a:p>
            <a:pPr marL="342900" marR="440055" lvl="0" indent="-342900" algn="just">
              <a:spcAft>
                <a:spcPts val="0"/>
              </a:spcAft>
              <a:buSzPts val="1200"/>
              <a:buFont typeface="Times New Roman"/>
              <a:buChar char="-"/>
              <a:tabLst>
                <a:tab pos="789305" algn="l"/>
              </a:tabLst>
            </a:pPr>
            <a:r>
              <a:rPr lang="ru-RU" dirty="0">
                <a:latin typeface="Times New Roman"/>
                <a:ea typeface="Times New Roman"/>
              </a:rPr>
              <a:t>обеспечение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динамики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развития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социальных,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нравственных,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патриотических,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эстетических,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интеллектуальных,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физических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качеств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и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способностей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ребенка,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его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инициативности,</a:t>
            </a:r>
            <a:r>
              <a:rPr lang="ru-RU" spc="-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самостоятельности и ответственности;</a:t>
            </a:r>
            <a:endParaRPr lang="ru-RU" sz="2000" dirty="0">
              <a:latin typeface="Times New Roman"/>
              <a:ea typeface="Times New Roman"/>
            </a:endParaRPr>
          </a:p>
          <a:p>
            <a:pPr marL="342900" marR="438785" lvl="0" indent="-342900" algn="just">
              <a:spcAft>
                <a:spcPts val="0"/>
              </a:spcAft>
              <a:buSzPts val="1200"/>
              <a:buFont typeface="Times New Roman"/>
              <a:buChar char="-"/>
              <a:tabLst>
                <a:tab pos="699770" algn="l"/>
              </a:tabLst>
            </a:pPr>
            <a:r>
              <a:rPr lang="ru-RU" dirty="0">
                <a:latin typeface="Times New Roman"/>
                <a:ea typeface="Times New Roman"/>
              </a:rPr>
              <a:t>достижение детьми на этапе завершения дошкольного образования уровня развития,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необходимого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и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достаточного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для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успешного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освоения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ими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образовательных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программ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начального</a:t>
            </a:r>
            <a:r>
              <a:rPr lang="ru-RU" spc="-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общего</a:t>
            </a:r>
            <a:r>
              <a:rPr lang="ru-RU" spc="-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образования;</a:t>
            </a:r>
            <a:endParaRPr lang="ru-RU" sz="2000" dirty="0">
              <a:latin typeface="Times New Roman"/>
              <a:ea typeface="Times New Roman"/>
            </a:endParaRPr>
          </a:p>
          <a:p>
            <a:pPr marL="342900" marR="438785" lvl="0" indent="-342900" algn="just">
              <a:spcAft>
                <a:spcPts val="0"/>
              </a:spcAft>
              <a:buSzPts val="1200"/>
              <a:buFont typeface="Times New Roman"/>
              <a:buChar char="-"/>
              <a:tabLst>
                <a:tab pos="711835" algn="l"/>
              </a:tabLst>
            </a:pPr>
            <a:r>
              <a:rPr lang="ru-RU" dirty="0">
                <a:latin typeface="Times New Roman"/>
                <a:ea typeface="Times New Roman"/>
              </a:rPr>
              <a:t>охрана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и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укрепление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физического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и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психического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здоровья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детей,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в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том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числе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их</a:t>
            </a:r>
            <a:r>
              <a:rPr lang="ru-RU" spc="-28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эмоционального</a:t>
            </a:r>
            <a:r>
              <a:rPr lang="ru-RU" spc="-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благополучия;</a:t>
            </a:r>
            <a:endParaRPr lang="ru-RU" sz="2000" dirty="0">
              <a:latin typeface="Times New Roman"/>
              <a:ea typeface="Times New Roman"/>
            </a:endParaRPr>
          </a:p>
          <a:p>
            <a:pPr marL="342900" marR="439420" lvl="0" indent="-342900" algn="just">
              <a:spcBef>
                <a:spcPts val="5"/>
              </a:spcBef>
              <a:spcAft>
                <a:spcPts val="0"/>
              </a:spcAft>
              <a:buSzPts val="1200"/>
              <a:buFont typeface="Times New Roman"/>
              <a:buChar char="-"/>
              <a:tabLst>
                <a:tab pos="853440" algn="l"/>
              </a:tabLst>
            </a:pPr>
            <a:r>
              <a:rPr lang="ru-RU" dirty="0">
                <a:latin typeface="Times New Roman"/>
                <a:ea typeface="Times New Roman"/>
              </a:rPr>
              <a:t>обеспечение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психолого-педагогической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поддержки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семьи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и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повышение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компетентности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родителей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(законных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представителей)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в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вопросах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образования,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охраны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и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укрепления</a:t>
            </a:r>
            <a:r>
              <a:rPr lang="ru-RU" spc="-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здоровья детей.</a:t>
            </a:r>
            <a:endParaRPr lang="ru-RU" sz="2000" dirty="0">
              <a:latin typeface="Times New Roman"/>
              <a:ea typeface="Times New Roman"/>
            </a:endParaRPr>
          </a:p>
          <a:p>
            <a:pPr marL="134620" indent="449580" algn="just">
              <a:spcBef>
                <a:spcPts val="25"/>
              </a:spcBef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 </a:t>
            </a:r>
            <a:endParaRPr lang="ru-RU" dirty="0">
              <a:effectLst/>
              <a:latin typeface="Times New Roman"/>
              <a:ea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57224" y="214290"/>
            <a:ext cx="7643866" cy="123351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 соответствии с требованиями ФГОС ДО программа состоит из двух частей: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1714488"/>
            <a:ext cx="7643866" cy="150019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Обязательная часть ( объем не менее 60% от её общего объёма)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14612" y="3714752"/>
            <a:ext cx="4014790" cy="27717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Вариативная часть (часть, формируемая участниками образовательных отношений) – не более 40%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4572000" y="1447800"/>
            <a:ext cx="3048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3048000" y="3276600"/>
            <a:ext cx="3810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 descr="29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4460100"/>
            <a:ext cx="1928826" cy="1928826"/>
          </a:xfrm>
          <a:prstGeom prst="rect">
            <a:avLst/>
          </a:prstGeom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785786" y="428604"/>
            <a:ext cx="7139014" cy="1143008"/>
          </a:xfrm>
        </p:spPr>
        <p:txBody>
          <a:bodyPr>
            <a:normAutofit/>
          </a:bodyPr>
          <a:lstStyle/>
          <a:p>
            <a:pPr algn="ctr"/>
            <a:r>
              <a:rPr lang="ru-RU" altLang="ru-RU" sz="2800" b="1" dirty="0" smtClean="0">
                <a:solidFill>
                  <a:srgbClr val="002060"/>
                </a:solidFill>
              </a:rPr>
              <a:t>Образовательная программа ДОУ </a:t>
            </a:r>
            <a:br>
              <a:rPr lang="ru-RU" altLang="ru-RU" sz="2800" b="1" dirty="0" smtClean="0">
                <a:solidFill>
                  <a:srgbClr val="002060"/>
                </a:solidFill>
              </a:rPr>
            </a:br>
            <a:r>
              <a:rPr lang="ru-RU" altLang="ru-RU" sz="2800" b="1" dirty="0" smtClean="0">
                <a:solidFill>
                  <a:srgbClr val="002060"/>
                </a:solidFill>
              </a:rPr>
              <a:t>включает три основных раздела:</a:t>
            </a:r>
            <a:endParaRPr lang="en-US" altLang="ru-RU" sz="2800" dirty="0">
              <a:solidFill>
                <a:srgbClr val="002060"/>
              </a:solidFill>
            </a:endParaRPr>
          </a:p>
        </p:txBody>
      </p:sp>
      <p:sp>
        <p:nvSpPr>
          <p:cNvPr id="8208" name="AutoShape 16"/>
          <p:cNvSpPr>
            <a:spLocks noChangeArrowheads="1"/>
          </p:cNvSpPr>
          <p:nvPr/>
        </p:nvSpPr>
        <p:spPr bwMode="blackGray">
          <a:xfrm rot="16200000" flipH="1" flipV="1">
            <a:off x="3539630" y="1668469"/>
            <a:ext cx="979006" cy="755650"/>
          </a:xfrm>
          <a:prstGeom prst="rightArrow">
            <a:avLst>
              <a:gd name="adj1" fmla="val 46509"/>
              <a:gd name="adj2" fmla="val 42052"/>
            </a:avLst>
          </a:prstGeom>
          <a:gradFill rotWithShape="1">
            <a:gsLst>
              <a:gs pos="0">
                <a:schemeClr val="accent2">
                  <a:gamma/>
                  <a:tint val="0"/>
                  <a:invGamma/>
                  <a:alpha val="0"/>
                </a:schemeClr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1251723" y="5745463"/>
            <a:ext cx="168275" cy="168275"/>
            <a:chOff x="2928" y="2208"/>
            <a:chExt cx="262" cy="262"/>
          </a:xfrm>
        </p:grpSpPr>
        <p:sp>
          <p:nvSpPr>
            <p:cNvPr id="8214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15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8220" name="AutoShape 28"/>
          <p:cNvSpPr>
            <a:spLocks noChangeArrowheads="1"/>
          </p:cNvSpPr>
          <p:nvPr/>
        </p:nvSpPr>
        <p:spPr bwMode="gray">
          <a:xfrm>
            <a:off x="857224" y="2500306"/>
            <a:ext cx="7272808" cy="912771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23" name="Rectangle 31"/>
          <p:cNvSpPr>
            <a:spLocks noChangeArrowheads="1"/>
          </p:cNvSpPr>
          <p:nvPr/>
        </p:nvSpPr>
        <p:spPr bwMode="gray">
          <a:xfrm>
            <a:off x="1500166" y="2708920"/>
            <a:ext cx="6384202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3600" b="1" dirty="0" smtClean="0">
                <a:solidFill>
                  <a:srgbClr val="002060"/>
                </a:solidFill>
                <a:cs typeface="Arial" charset="0"/>
              </a:rPr>
              <a:t>ЦЕЛЕВОЙ</a:t>
            </a:r>
            <a:endParaRPr lang="en-US" altLang="ru-RU" sz="36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8226" name="AutoShape 34"/>
          <p:cNvSpPr>
            <a:spLocks noChangeArrowheads="1"/>
          </p:cNvSpPr>
          <p:nvPr/>
        </p:nvSpPr>
        <p:spPr bwMode="blackGray">
          <a:xfrm rot="16200000" flipV="1">
            <a:off x="4213129" y="1668468"/>
            <a:ext cx="1080120" cy="755650"/>
          </a:xfrm>
          <a:prstGeom prst="rightArrow">
            <a:avLst>
              <a:gd name="adj1" fmla="val 46509"/>
              <a:gd name="adj2" fmla="val 42098"/>
            </a:avLst>
          </a:prstGeom>
          <a:gradFill rotWithShape="1">
            <a:gsLst>
              <a:gs pos="0">
                <a:schemeClr val="accent1">
                  <a:gamma/>
                  <a:tint val="0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0" name="AutoShape 28"/>
          <p:cNvSpPr>
            <a:spLocks noChangeArrowheads="1"/>
          </p:cNvSpPr>
          <p:nvPr/>
        </p:nvSpPr>
        <p:spPr bwMode="gray">
          <a:xfrm>
            <a:off x="785786" y="3929066"/>
            <a:ext cx="7272808" cy="912771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" name="AutoShape 28"/>
          <p:cNvSpPr>
            <a:spLocks noChangeArrowheads="1"/>
          </p:cNvSpPr>
          <p:nvPr/>
        </p:nvSpPr>
        <p:spPr bwMode="gray">
          <a:xfrm>
            <a:off x="810597" y="5373216"/>
            <a:ext cx="7337675" cy="912771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2" name="Rectangle 31"/>
          <p:cNvSpPr>
            <a:spLocks noChangeArrowheads="1"/>
          </p:cNvSpPr>
          <p:nvPr/>
        </p:nvSpPr>
        <p:spPr bwMode="gray">
          <a:xfrm>
            <a:off x="1575673" y="4159150"/>
            <a:ext cx="6273080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3600" b="1" dirty="0" smtClean="0">
                <a:solidFill>
                  <a:srgbClr val="002060"/>
                </a:solidFill>
                <a:cs typeface="Arial" charset="0"/>
              </a:rPr>
              <a:t>СОДЕРЖАТЕЛЬНЫЙ</a:t>
            </a:r>
            <a:endParaRPr lang="en-US" altLang="ru-RU" sz="36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43" name="Rectangle 31"/>
          <p:cNvSpPr>
            <a:spLocks noChangeArrowheads="1"/>
          </p:cNvSpPr>
          <p:nvPr/>
        </p:nvSpPr>
        <p:spPr bwMode="gray">
          <a:xfrm>
            <a:off x="1651873" y="5451036"/>
            <a:ext cx="6120680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3600" b="1" dirty="0" smtClean="0">
                <a:solidFill>
                  <a:srgbClr val="002060"/>
                </a:solidFill>
                <a:cs typeface="Arial" charset="0"/>
              </a:rPr>
              <a:t>ОРГАНИЗАЦИОННЫЙ</a:t>
            </a:r>
            <a:endParaRPr lang="en-US" altLang="ru-RU" sz="3600" b="1" dirty="0">
              <a:solidFill>
                <a:srgbClr val="002060"/>
              </a:solidFill>
              <a:cs typeface="Arial" charset="0"/>
            </a:endParaRPr>
          </a:p>
        </p:txBody>
      </p: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1256989" y="4389227"/>
            <a:ext cx="168275" cy="168275"/>
            <a:chOff x="2928" y="2208"/>
            <a:chExt cx="262" cy="262"/>
          </a:xfrm>
        </p:grpSpPr>
        <p:sp>
          <p:nvSpPr>
            <p:cNvPr id="45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1187624" y="2827281"/>
            <a:ext cx="168275" cy="168275"/>
            <a:chOff x="2928" y="2208"/>
            <a:chExt cx="262" cy="262"/>
          </a:xfrm>
        </p:grpSpPr>
        <p:sp>
          <p:nvSpPr>
            <p:cNvPr id="48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70"/>
          </a:xfrm>
        </p:spPr>
        <p:txBody>
          <a:bodyPr/>
          <a:lstStyle/>
          <a:p>
            <a:pPr algn="ctr"/>
            <a:r>
              <a:rPr lang="ru-RU" b="1" dirty="0" smtClean="0"/>
              <a:t>Содержание целевого раздела: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71472" y="1357298"/>
            <a:ext cx="7500990" cy="5214974"/>
          </a:xfrm>
        </p:spPr>
        <p:txBody>
          <a:bodyPr/>
          <a:lstStyle/>
          <a:p>
            <a:pPr algn="just"/>
            <a:r>
              <a:rPr lang="ru-RU" b="1" dirty="0" smtClean="0"/>
              <a:t>Целевой раздел </a:t>
            </a:r>
            <a:r>
              <a:rPr lang="ru-RU" dirty="0" smtClean="0"/>
              <a:t>включает в себя: пояснительную записку, цели и задачи программы, принципы и подходы к её формированию, характеристики особенностей развития детей, а также планируемые результаты освоения программы. Результаты освоения образовательной программы представлены в виде целевых ориентиров дошкольного образования, которые представляют собой социально-нормативные возрастные характеристики возможных достижений ребёнка на этапе завершения уровня дошкольного образования.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14282" y="142852"/>
            <a:ext cx="7786742" cy="142876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Целевые ориентиры образования в младенческом и раннем возрасте: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1"/>
          </p:nvPr>
        </p:nvSpPr>
        <p:spPr>
          <a:xfrm>
            <a:off x="142844" y="1142984"/>
            <a:ext cx="8572560" cy="5715016"/>
          </a:xfrm>
        </p:spPr>
        <p:txBody>
          <a:bodyPr>
            <a:noAutofit/>
          </a:bodyPr>
          <a:lstStyle/>
          <a:p>
            <a:pPr marL="134620" marR="438150" indent="449580" algn="just">
              <a:spcBef>
                <a:spcPts val="440"/>
              </a:spcBef>
              <a:spcAft>
                <a:spcPts val="0"/>
              </a:spcAft>
            </a:pPr>
            <a:r>
              <a:rPr lang="ru-RU" sz="1200" dirty="0">
                <a:latin typeface="Times New Roman"/>
                <a:ea typeface="Times New Roman"/>
              </a:rPr>
              <a:t>у ребенка развита крупная моторика, он активно использует освоенные ранее движения,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начинает осваивать бег, прыжки, повторяет за взрослым простые имитационные упражнения,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понимает</a:t>
            </a:r>
            <a:r>
              <a:rPr lang="ru-RU" sz="1200" spc="-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указания</a:t>
            </a:r>
            <a:r>
              <a:rPr lang="ru-RU" sz="1200" spc="-1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взрослого,</a:t>
            </a:r>
            <a:r>
              <a:rPr lang="ru-RU" sz="1200" spc="-1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выполняет</a:t>
            </a:r>
            <a:r>
              <a:rPr lang="ru-RU" sz="1200" spc="-1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движения</a:t>
            </a:r>
            <a:r>
              <a:rPr lang="ru-RU" sz="1200" spc="-1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по</a:t>
            </a:r>
            <a:r>
              <a:rPr lang="ru-RU" sz="1200" spc="-2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зрительному</a:t>
            </a:r>
            <a:r>
              <a:rPr lang="ru-RU" sz="1200" spc="-5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и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звуковому</a:t>
            </a:r>
            <a:r>
              <a:rPr lang="ru-RU" sz="1200" spc="-35" dirty="0">
                <a:latin typeface="Times New Roman"/>
                <a:ea typeface="Times New Roman"/>
              </a:rPr>
              <a:t> </a:t>
            </a:r>
            <a:r>
              <a:rPr lang="ru-RU" sz="1200" dirty="0" err="1" smtClean="0">
                <a:latin typeface="Times New Roman"/>
                <a:ea typeface="Times New Roman"/>
              </a:rPr>
              <a:t>ориентирам;ребенок</a:t>
            </a:r>
            <a:r>
              <a:rPr lang="ru-RU" sz="1200" spc="-10" dirty="0" smtClean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стремится</a:t>
            </a:r>
            <a:r>
              <a:rPr lang="ru-RU" sz="1200" spc="-1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к</a:t>
            </a:r>
            <a:r>
              <a:rPr lang="ru-RU" sz="1200" spc="-1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общению</a:t>
            </a:r>
            <a:r>
              <a:rPr lang="ru-RU" sz="1200" spc="-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со</a:t>
            </a:r>
            <a:r>
              <a:rPr lang="ru-RU" sz="1200" spc="-1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взрослыми,</a:t>
            </a:r>
            <a:r>
              <a:rPr lang="ru-RU" sz="1200" spc="-1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реагирует</a:t>
            </a:r>
            <a:r>
              <a:rPr lang="ru-RU" sz="1200" spc="-1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на</a:t>
            </a:r>
            <a:r>
              <a:rPr lang="ru-RU" sz="1200" spc="-1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их настроение;</a:t>
            </a:r>
          </a:p>
          <a:p>
            <a:pPr marL="134620" marR="435610" indent="449580" algn="just">
              <a:spcAft>
                <a:spcPts val="0"/>
              </a:spcAft>
            </a:pPr>
            <a:r>
              <a:rPr lang="ru-RU" sz="1200" dirty="0">
                <a:latin typeface="Times New Roman"/>
                <a:ea typeface="Times New Roman"/>
              </a:rPr>
              <a:t>ребенок проявляет интерес к сверстникам; наблюдает за их действиями и подражает им;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играет</a:t>
            </a:r>
            <a:r>
              <a:rPr lang="ru-RU" sz="1200" spc="-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рядом.</a:t>
            </a:r>
          </a:p>
          <a:p>
            <a:pPr marL="134620" marR="440055" indent="449580" algn="just">
              <a:spcAft>
                <a:spcPts val="0"/>
              </a:spcAft>
            </a:pPr>
            <a:r>
              <a:rPr lang="ru-RU" sz="1200" dirty="0">
                <a:latin typeface="Times New Roman"/>
                <a:ea typeface="Times New Roman"/>
              </a:rPr>
              <a:t>в игровых действиях ребенок отображает действия взрослых, их последовательность,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взаимосвязь;</a:t>
            </a:r>
          </a:p>
          <a:p>
            <a:pPr marL="134620" marR="440690" indent="449580" algn="just">
              <a:spcAft>
                <a:spcPts val="0"/>
              </a:spcAft>
            </a:pPr>
            <a:r>
              <a:rPr lang="ru-RU" sz="1200" dirty="0">
                <a:latin typeface="Times New Roman"/>
                <a:ea typeface="Times New Roman"/>
              </a:rPr>
              <a:t>ребенок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эмоционально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вовлечен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в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действия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с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игрушками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и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другими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предметами,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стремится</a:t>
            </a:r>
            <a:r>
              <a:rPr lang="ru-RU" sz="1200" spc="-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проявлять настойчивость в</a:t>
            </a:r>
            <a:r>
              <a:rPr lang="ru-RU" sz="1200" spc="-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достижении</a:t>
            </a:r>
            <a:r>
              <a:rPr lang="ru-RU" sz="1200" spc="-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результата своих</a:t>
            </a:r>
            <a:r>
              <a:rPr lang="ru-RU" sz="1200" spc="1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действий;</a:t>
            </a:r>
          </a:p>
          <a:p>
            <a:pPr marL="134620" marR="436245" indent="449580" algn="just">
              <a:spcAft>
                <a:spcPts val="0"/>
              </a:spcAft>
            </a:pPr>
            <a:r>
              <a:rPr lang="ru-RU" sz="1200" dirty="0">
                <a:latin typeface="Times New Roman"/>
                <a:ea typeface="Times New Roman"/>
              </a:rPr>
              <a:t>ребенок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владеет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активной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речью,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включенной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в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общение;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может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обращаться</a:t>
            </a:r>
            <a:r>
              <a:rPr lang="ru-RU" sz="1200" spc="30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с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вопросами и просьбами; проявляет интерес к стихам, сказкам, повторяет отдельные слова и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фразы</a:t>
            </a:r>
            <a:r>
              <a:rPr lang="ru-RU" sz="1200" spc="11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за</a:t>
            </a:r>
            <a:r>
              <a:rPr lang="ru-RU" sz="1200" spc="11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взрослым;</a:t>
            </a:r>
            <a:r>
              <a:rPr lang="ru-RU" sz="1200" spc="12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рассматривает</a:t>
            </a:r>
            <a:r>
              <a:rPr lang="ru-RU" sz="1200" spc="12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картинки,</a:t>
            </a:r>
            <a:r>
              <a:rPr lang="ru-RU" sz="1200" spc="10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показывает</a:t>
            </a:r>
            <a:r>
              <a:rPr lang="ru-RU" sz="1200" spc="12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и</a:t>
            </a:r>
            <a:r>
              <a:rPr lang="ru-RU" sz="1200" spc="12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называет</a:t>
            </a:r>
            <a:r>
              <a:rPr lang="ru-RU" sz="1200" spc="12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предметы,</a:t>
            </a:r>
            <a:r>
              <a:rPr lang="ru-RU" sz="1200" spc="12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изображенные</a:t>
            </a:r>
            <a:r>
              <a:rPr lang="ru-RU" sz="1200" spc="-28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на</a:t>
            </a:r>
            <a:r>
              <a:rPr lang="ru-RU" sz="1200" spc="-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них;</a:t>
            </a:r>
          </a:p>
          <a:p>
            <a:pPr marL="584835" indent="449580" algn="just">
              <a:spcAft>
                <a:spcPts val="0"/>
              </a:spcAft>
            </a:pPr>
            <a:r>
              <a:rPr lang="ru-RU" sz="1200" dirty="0">
                <a:latin typeface="Times New Roman"/>
                <a:ea typeface="Times New Roman"/>
              </a:rPr>
              <a:t>ребенок</a:t>
            </a:r>
            <a:r>
              <a:rPr lang="ru-RU" sz="1200" spc="-1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понимает</a:t>
            </a:r>
            <a:r>
              <a:rPr lang="ru-RU" sz="1200" spc="-1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и</a:t>
            </a:r>
            <a:r>
              <a:rPr lang="ru-RU" sz="1200" spc="-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выполняет</a:t>
            </a:r>
            <a:r>
              <a:rPr lang="ru-RU" sz="1200" spc="-1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простые</a:t>
            </a:r>
            <a:r>
              <a:rPr lang="ru-RU" sz="1200" spc="-1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поручения</a:t>
            </a:r>
            <a:r>
              <a:rPr lang="ru-RU" sz="1200" spc="-1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взрослого;</a:t>
            </a:r>
          </a:p>
          <a:p>
            <a:pPr marL="134620" marR="440690" indent="449580" algn="just">
              <a:spcAft>
                <a:spcPts val="0"/>
              </a:spcAft>
            </a:pPr>
            <a:r>
              <a:rPr lang="ru-RU" sz="1200" dirty="0">
                <a:latin typeface="Times New Roman"/>
                <a:ea typeface="Times New Roman"/>
              </a:rPr>
              <a:t>ребенок активно действует с окружающими его предметами, знает названия, свойства и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назначение многих предметов, находящихся в его повседневном обиходе: различает и называет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основные цвета, формы предметов, ориентируется в основных пространственных и временных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отношениях;</a:t>
            </a:r>
          </a:p>
          <a:p>
            <a:pPr marL="134620" marR="435610" indent="449580" algn="just">
              <a:spcBef>
                <a:spcPts val="5"/>
              </a:spcBef>
              <a:spcAft>
                <a:spcPts val="0"/>
              </a:spcAft>
            </a:pPr>
            <a:r>
              <a:rPr lang="ru-RU" sz="1200" dirty="0">
                <a:latin typeface="Times New Roman"/>
                <a:ea typeface="Times New Roman"/>
              </a:rPr>
              <a:t>ребенок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использует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специфические,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культурно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фиксированные предметные действия,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знает назначение бытовых предметов (ложки, расчески, карандаша и пр.) и умеет пользоваться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ими;</a:t>
            </a:r>
          </a:p>
          <a:p>
            <a:pPr marL="134620" marR="441325" indent="449580" algn="just">
              <a:spcAft>
                <a:spcPts val="0"/>
              </a:spcAft>
              <a:tabLst>
                <a:tab pos="1240790" algn="l"/>
                <a:tab pos="1870075" algn="l"/>
                <a:tab pos="2742565" algn="l"/>
                <a:tab pos="3942715" algn="l"/>
                <a:tab pos="4758690" algn="l"/>
                <a:tab pos="5789930" algn="l"/>
              </a:tabLst>
            </a:pPr>
            <a:r>
              <a:rPr lang="ru-RU" sz="1200" dirty="0">
                <a:latin typeface="Times New Roman"/>
                <a:ea typeface="Times New Roman"/>
              </a:rPr>
              <a:t>ребенок	владеет	основными	гигиеническими	навыками,	простейшими	</a:t>
            </a:r>
            <a:r>
              <a:rPr lang="ru-RU" sz="1200" spc="-5" dirty="0">
                <a:latin typeface="Times New Roman"/>
                <a:ea typeface="Times New Roman"/>
              </a:rPr>
              <a:t>навыками</a:t>
            </a:r>
            <a:r>
              <a:rPr lang="ru-RU" sz="1200" spc="-28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самообслуживания</a:t>
            </a:r>
            <a:r>
              <a:rPr lang="ru-RU" sz="1200" spc="-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(одевание, раздевание,</a:t>
            </a:r>
            <a:r>
              <a:rPr lang="ru-RU" sz="1200" spc="-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самостоятельно ест</a:t>
            </a:r>
            <a:r>
              <a:rPr lang="ru-RU" sz="1200" spc="-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и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др.);</a:t>
            </a:r>
          </a:p>
          <a:p>
            <a:pPr marL="584835" marR="429895" indent="449580" algn="just">
              <a:spcAft>
                <a:spcPts val="0"/>
              </a:spcAft>
            </a:pPr>
            <a:r>
              <a:rPr lang="ru-RU" sz="1200" dirty="0">
                <a:latin typeface="Times New Roman"/>
                <a:ea typeface="Times New Roman"/>
              </a:rPr>
              <a:t>ребенок стремится проявлять самостоятельность в бытовом и игровом поведении;</a:t>
            </a:r>
            <a:r>
              <a:rPr lang="ru-RU" sz="1200" spc="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ребенок</a:t>
            </a:r>
            <a:r>
              <a:rPr lang="ru-RU" sz="1200" spc="7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с</a:t>
            </a:r>
            <a:r>
              <a:rPr lang="ru-RU" sz="1200" spc="8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удовольствием</a:t>
            </a:r>
            <a:r>
              <a:rPr lang="ru-RU" sz="1200" spc="6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слушает</a:t>
            </a:r>
            <a:r>
              <a:rPr lang="ru-RU" sz="1200" spc="7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музыку,</a:t>
            </a:r>
            <a:r>
              <a:rPr lang="ru-RU" sz="1200" spc="6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подпевает,</a:t>
            </a:r>
            <a:r>
              <a:rPr lang="ru-RU" sz="1200" spc="7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выполняет</a:t>
            </a:r>
            <a:r>
              <a:rPr lang="ru-RU" sz="1200" spc="7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простые</a:t>
            </a:r>
            <a:r>
              <a:rPr lang="ru-RU" sz="1200" spc="6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танцевальные</a:t>
            </a:r>
          </a:p>
          <a:p>
            <a:pPr marL="134620" indent="449580" algn="just">
              <a:spcAft>
                <a:spcPts val="0"/>
              </a:spcAft>
            </a:pPr>
            <a:r>
              <a:rPr lang="ru-RU" sz="1200" dirty="0">
                <a:latin typeface="Times New Roman"/>
                <a:ea typeface="Times New Roman"/>
              </a:rPr>
              <a:t>движения;</a:t>
            </a:r>
            <a:r>
              <a:rPr lang="ru-RU" sz="1200" spc="11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ребенок</a:t>
            </a:r>
            <a:r>
              <a:rPr lang="ru-RU" sz="1200" spc="11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эмоционально</a:t>
            </a:r>
            <a:r>
              <a:rPr lang="ru-RU" sz="1200" spc="12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откликается</a:t>
            </a:r>
            <a:r>
              <a:rPr lang="ru-RU" sz="1200" spc="11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на</a:t>
            </a:r>
            <a:r>
              <a:rPr lang="ru-RU" sz="1200" spc="11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красоту</a:t>
            </a:r>
            <a:r>
              <a:rPr lang="ru-RU" sz="1200" spc="9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природы</a:t>
            </a:r>
            <a:r>
              <a:rPr lang="ru-RU" sz="1200" spc="11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и</a:t>
            </a:r>
            <a:r>
              <a:rPr lang="ru-RU" sz="1200" spc="12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произведения</a:t>
            </a:r>
            <a:r>
              <a:rPr lang="ru-RU" sz="1200" spc="12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искусства;</a:t>
            </a:r>
            <a:r>
              <a:rPr lang="ru-RU" sz="1200" spc="-28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осваивает</a:t>
            </a:r>
            <a:r>
              <a:rPr lang="ru-RU" sz="1200" spc="-1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основы</a:t>
            </a:r>
            <a:r>
              <a:rPr lang="ru-RU" sz="1200" spc="-1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изобразительной</a:t>
            </a:r>
            <a:r>
              <a:rPr lang="ru-RU" sz="1200" spc="-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деятельности</a:t>
            </a:r>
            <a:r>
              <a:rPr lang="ru-RU" sz="1200" spc="-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(лепка,</a:t>
            </a:r>
            <a:r>
              <a:rPr lang="ru-RU" sz="1200" spc="-10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рисование)</a:t>
            </a:r>
            <a:r>
              <a:rPr lang="ru-RU" sz="1200" spc="-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и</a:t>
            </a:r>
            <a:r>
              <a:rPr lang="ru-RU" sz="1200" spc="-15" dirty="0">
                <a:latin typeface="Times New Roman"/>
                <a:ea typeface="Times New Roman"/>
              </a:rPr>
              <a:t> </a:t>
            </a:r>
            <a:r>
              <a:rPr lang="ru-RU" sz="1200" dirty="0">
                <a:latin typeface="Times New Roman"/>
                <a:ea typeface="Times New Roman"/>
              </a:rPr>
              <a:t>конструирования.</a:t>
            </a:r>
          </a:p>
          <a:p>
            <a:pPr algn="just">
              <a:spcBef>
                <a:spcPts val="0"/>
              </a:spcBef>
            </a:pPr>
            <a:endParaRPr lang="ru-RU" sz="1200" b="1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9</a:t>
            </a:fld>
            <a:endParaRPr lang="ru-RU" dirty="0"/>
          </a:p>
        </p:txBody>
      </p:sp>
      <p:pic>
        <p:nvPicPr>
          <p:cNvPr id="5" name="Picture 2" descr="C:\Documents and Settings\Администратор\Рабочий стол\материалы из интернета\разное\анимашки\b07ac9fd3b78cfbac221de5d5230488b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24708" y="142852"/>
            <a:ext cx="819257" cy="78581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809</TotalTime>
  <Words>2334</Words>
  <Application>Microsoft Office PowerPoint</Application>
  <PresentationFormat>Экран (4:3)</PresentationFormat>
  <Paragraphs>228</Paragraphs>
  <Slides>23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2" baseType="lpstr">
      <vt:lpstr>Arial</vt:lpstr>
      <vt:lpstr>Bodoni MT</vt:lpstr>
      <vt:lpstr>Calibri</vt:lpstr>
      <vt:lpstr>Century Schoolbook</vt:lpstr>
      <vt:lpstr>Georgia</vt:lpstr>
      <vt:lpstr>Times New Roman</vt:lpstr>
      <vt:lpstr>Wingdings</vt:lpstr>
      <vt:lpstr>Wingdings 2</vt:lpstr>
      <vt:lpstr>Эркер</vt:lpstr>
      <vt:lpstr>   Краткая презентация образовательной программы МБДОУ – детский сад «Гульчачак»  с. Старое Абдулово 2023 </vt:lpstr>
      <vt:lpstr>Полное название:  образовательная программа муниципального бюджетного дошкольного образовательного учреждения – детский сад «Гульчачак» Тукаевского муниципального района Республики Татарстан Ориентирована на детей в возрасте от 1,5 лет до прекращения  образовательных  отношений. </vt:lpstr>
      <vt:lpstr> </vt:lpstr>
      <vt:lpstr>Цель образовательной программы:</vt:lpstr>
      <vt:lpstr>Задачи программы:</vt:lpstr>
      <vt:lpstr>  </vt:lpstr>
      <vt:lpstr>Образовательная программа ДОУ  включает три основных раздела:</vt:lpstr>
      <vt:lpstr>Содержание целевого раздела:</vt:lpstr>
      <vt:lpstr>Целевые ориентиры образования в младенческом и раннем возрасте: </vt:lpstr>
      <vt:lpstr>Целевые ориентиры  на этапе завершения дошкольного образования: </vt:lpstr>
      <vt:lpstr>Презентация PowerPoint</vt:lpstr>
      <vt:lpstr>Содержательный раздел:</vt:lpstr>
      <vt:lpstr>Образовательные области, обеспечивающие разностороннее развитие детей по ФГОС ДО:</vt:lpstr>
      <vt:lpstr>ОБРАЗОВАТЕЛЬНАЯ ОБЛАСТЬ  «СОЦИАЛЬНО-КОММУНИКАТИВНОЕ РАЗВИТИЕ»:</vt:lpstr>
      <vt:lpstr>ОБРАЗОВАТЕЛЬНАЯ ОБЛАСТЬ «ПОЗНАВАТЕЛЬНОЕ РАЗВИТИЕ»:</vt:lpstr>
      <vt:lpstr>ОБРАЗОВАТЕЛЬНАЯ ОБЛАСТЬ «РЕЧЕВОЕ РАЗВИТИЕ»: </vt:lpstr>
      <vt:lpstr>ОБРАЗОВАТЕЛЬНАЯ ОБЛАСТЬ  «ХУДОЖЕСТВЕННО-ЭСТЕТИЧЕСКОЕ РАЗВИТИЕ»:</vt:lpstr>
      <vt:lpstr>ОБРАЗОВАТЕЛЬНАЯ ОБЛАСТЬ «ФИЗИЧЕСКОЕ РАЗВИТИЕ»:  </vt:lpstr>
      <vt:lpstr>Направления взаимодействия с семьями воспитанников:</vt:lpstr>
      <vt:lpstr>Направления вариативной части программы:</vt:lpstr>
      <vt:lpstr>Содержание  организационного раздела:</vt:lpstr>
      <vt:lpstr>Контактная информация:</vt:lpstr>
      <vt:lpstr>Спасибо за внимание!     </vt:lpstr>
    </vt:vector>
  </TitlesOfParts>
  <Company>Reanimator Extreme Edition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МАЛЫШОК ООП ДОО</dc:title>
  <dc:creator>Оксана Миляхова</dc:creator>
  <cp:lastModifiedBy>Учетная запись Майкрософт</cp:lastModifiedBy>
  <cp:revision>164</cp:revision>
  <dcterms:created xsi:type="dcterms:W3CDTF">2013-12-24T12:41:12Z</dcterms:created>
  <dcterms:modified xsi:type="dcterms:W3CDTF">2023-12-11T11:58:03Z</dcterms:modified>
</cp:coreProperties>
</file>